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54" d="100"/>
          <a:sy n="54" d="100"/>
        </p:scale>
        <p:origin x="1320" y="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8/6/2024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hr-HR" dirty="0"/>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341565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bacalja/SpaceX-Capstone-project/blob/main/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bacalja/SpaceX-Capstone-project/blob/main/EDA-with-Data-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bacalja/SpaceX-Capstone-project/blob/main/EDA-with-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bacalja/SpaceX-Capstone-project/blob/main/Visual-Analytics-with-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bacalja/SpaceX-Capstone-project/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bacalja/SpaceX-Capstone-project/blob/main/SpaceX_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github.com/mbacalja/SpaceX-Capstone-project/blob/main/Data-collection-api.ipynb" TargetMode="External"/><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bacalja/SpaceX-Capstone-project/blob/main/Data-collection-webscraping.ipynb" TargetMode="External"/><Relationship Id="rId7"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1" cy="4351338"/>
          </a:xfrm>
          <a:prstGeom prst="rect">
            <a:avLst/>
          </a:prstGeom>
        </p:spPr>
        <p:txBody>
          <a:bodyPr/>
          <a:lstStyle/>
          <a:p>
            <a:r>
              <a:rPr lang="en-US" sz="2200" dirty="0">
                <a:solidFill>
                  <a:schemeClr val="accent3">
                    <a:lumMod val="25000"/>
                  </a:schemeClr>
                </a:solidFill>
                <a:latin typeface="Abadi" panose="020B0604020104020204" pitchFamily="34" charset="0"/>
              </a:rPr>
              <a:t>Exploratory data analysis was performed and determined the training labels to find some patterns in the data and determine what would be the label for training supervised models.</a:t>
            </a:r>
          </a:p>
          <a:p>
            <a:r>
              <a:rPr lang="en-US" sz="2200" dirty="0">
                <a:solidFill>
                  <a:schemeClr val="accent3">
                    <a:lumMod val="25000"/>
                  </a:schemeClr>
                </a:solidFill>
                <a:latin typeface="Abadi" panose="020B0604020104020204" pitchFamily="34" charset="0"/>
              </a:rPr>
              <a:t>Missing values were found and categorical and numerical columns were identified</a:t>
            </a:r>
          </a:p>
          <a:p>
            <a:r>
              <a:rPr lang="en-US" sz="2200" dirty="0">
                <a:solidFill>
                  <a:schemeClr val="accent3">
                    <a:lumMod val="25000"/>
                  </a:schemeClr>
                </a:solidFill>
                <a:latin typeface="Abadi" panose="020B0604020104020204" pitchFamily="34" charset="0"/>
              </a:rPr>
              <a:t>Outcomes  were converted using one-hot encoding (successful (1) and unsuccessful (0))</a:t>
            </a:r>
          </a:p>
          <a:p>
            <a:r>
              <a:rPr lang="en-US" sz="2200" dirty="0">
                <a:solidFill>
                  <a:schemeClr val="accent3">
                    <a:lumMod val="25000"/>
                  </a:schemeClr>
                </a:solidFill>
                <a:latin typeface="Abadi" panose="020B0604020104020204" pitchFamily="34" charset="0"/>
              </a:rPr>
              <a:t>Number of launches on each site, number and occurrence of each orbit number and </a:t>
            </a:r>
            <a:r>
              <a:rPr lang="en-US" sz="2200" dirty="0" err="1">
                <a:solidFill>
                  <a:schemeClr val="accent3">
                    <a:lumMod val="25000"/>
                  </a:schemeClr>
                </a:solidFill>
                <a:latin typeface="Abadi" panose="020B0604020104020204" pitchFamily="34" charset="0"/>
              </a:rPr>
              <a:t>occurence</a:t>
            </a:r>
            <a:r>
              <a:rPr lang="en-US" sz="2200" dirty="0">
                <a:solidFill>
                  <a:schemeClr val="accent3">
                    <a:lumMod val="25000"/>
                  </a:schemeClr>
                </a:solidFill>
                <a:latin typeface="Abadi" panose="020B0604020104020204" pitchFamily="34" charset="0"/>
              </a:rPr>
              <a:t> of mission outcome per orbit type were calculated</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r>
              <a:rPr lang="en-US" sz="2200" dirty="0">
                <a:solidFill>
                  <a:schemeClr val="accent3">
                    <a:lumMod val="25000"/>
                  </a:schemeClr>
                </a:solidFill>
                <a:latin typeface="Abadi" panose="020B0604020104020204" pitchFamily="34" charset="0"/>
              </a:rPr>
              <a:t>For details check GitHub URL: </a:t>
            </a:r>
            <a:r>
              <a:rPr lang="en-US" sz="2200" dirty="0">
                <a:solidFill>
                  <a:schemeClr val="accent3">
                    <a:lumMod val="25000"/>
                  </a:schemeClr>
                </a:solidFill>
                <a:latin typeface="Abadi" panose="020B0604020104020204" pitchFamily="34" charset="0"/>
                <a:hlinkClick r:id="rId3"/>
              </a:rPr>
              <a:t>https://github.com/mbacalja/SpaceX-Capstone-project/blob/main/Data%20wrangling.ipynb</a:t>
            </a:r>
            <a:r>
              <a:rPr lang="en-US" sz="2200" dirty="0">
                <a:solidFill>
                  <a:schemeClr val="accent3">
                    <a:lumMod val="25000"/>
                  </a:schemeClr>
                </a:solidFill>
                <a:latin typeface="Abadi" panose="020B0604020104020204" pitchFamily="34" charset="0"/>
              </a:rPr>
              <a:t> </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28742"/>
            <a:ext cx="9745589"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Exploratory Data Analysis and Feature Engineering were performed using Pandas and Matplotlib</a:t>
            </a:r>
          </a:p>
          <a:p>
            <a:pPr>
              <a:lnSpc>
                <a:spcPct val="100000"/>
              </a:lnSpc>
              <a:spcBef>
                <a:spcPts val="1400"/>
              </a:spcBef>
            </a:pPr>
            <a:r>
              <a:rPr lang="hr-HR" sz="2200" dirty="0">
                <a:solidFill>
                  <a:schemeClr val="accent3">
                    <a:lumMod val="25000"/>
                  </a:schemeClr>
                </a:solidFill>
                <a:latin typeface="Abadi"/>
              </a:rPr>
              <a:t>Scatter plots were used to represent the relationship between two variables. Differentsets of features were compared such as Flight Number vs. Launch Site, Payload vs. LaunchSite, FlightNumber vs. Orbit Type and Payload vs. Orbit Type</a:t>
            </a:r>
            <a:r>
              <a:rPr lang="hr-HR" sz="1600" dirty="0"/>
              <a:t>. </a:t>
            </a:r>
            <a:endParaRPr lang="en-GB" sz="1600" dirty="0"/>
          </a:p>
          <a:p>
            <a:r>
              <a:rPr lang="hr-HR" sz="2200" dirty="0">
                <a:solidFill>
                  <a:schemeClr val="accent3">
                    <a:lumMod val="25000"/>
                  </a:schemeClr>
                </a:solidFill>
                <a:latin typeface="Abadi"/>
              </a:rPr>
              <a:t>Bar charts w</a:t>
            </a:r>
            <a:r>
              <a:rPr lang="en-GB" sz="2200" dirty="0">
                <a:solidFill>
                  <a:schemeClr val="accent3">
                    <a:lumMod val="25000"/>
                  </a:schemeClr>
                </a:solidFill>
                <a:latin typeface="Abadi"/>
              </a:rPr>
              <a:t>as</a:t>
            </a:r>
            <a:r>
              <a:rPr lang="hr-HR" sz="2200" dirty="0">
                <a:solidFill>
                  <a:schemeClr val="accent3">
                    <a:lumMod val="25000"/>
                  </a:schemeClr>
                </a:solidFill>
                <a:latin typeface="Abadi"/>
              </a:rPr>
              <a:t> used to compare Success Rate for different Orbit Types</a:t>
            </a:r>
          </a:p>
          <a:p>
            <a:r>
              <a:rPr lang="hr-HR" sz="2200" dirty="0">
                <a:solidFill>
                  <a:schemeClr val="accent3">
                    <a:lumMod val="25000"/>
                  </a:schemeClr>
                </a:solidFill>
                <a:latin typeface="Abadi"/>
              </a:rPr>
              <a:t>Line charts are useful for showing data trends over time</a:t>
            </a:r>
            <a:r>
              <a:rPr lang="en-GB" sz="2200" dirty="0">
                <a:solidFill>
                  <a:schemeClr val="accent3">
                    <a:lumMod val="25000"/>
                  </a:schemeClr>
                </a:solidFill>
                <a:latin typeface="Abadi"/>
              </a:rPr>
              <a:t> and in this project was used to s</a:t>
            </a:r>
            <a:r>
              <a:rPr lang="hr-HR" sz="2200" dirty="0">
                <a:solidFill>
                  <a:schemeClr val="accent3">
                    <a:lumMod val="25000"/>
                  </a:schemeClr>
                </a:solidFill>
                <a:latin typeface="Abadi"/>
              </a:rPr>
              <a:t>how</a:t>
            </a:r>
            <a:r>
              <a:rPr lang="en-GB" sz="2200" dirty="0">
                <a:solidFill>
                  <a:schemeClr val="accent3">
                    <a:lumMod val="25000"/>
                  </a:schemeClr>
                </a:solidFill>
                <a:latin typeface="Abadi"/>
              </a:rPr>
              <a:t> </a:t>
            </a:r>
            <a:r>
              <a:rPr lang="hr-HR" sz="2200" dirty="0">
                <a:solidFill>
                  <a:schemeClr val="accent3">
                    <a:lumMod val="25000"/>
                  </a:schemeClr>
                </a:solidFill>
                <a:latin typeface="Abadi"/>
              </a:rPr>
              <a:t>Success Rate over </a:t>
            </a:r>
            <a:r>
              <a:rPr lang="en-GB" sz="2200" dirty="0">
                <a:solidFill>
                  <a:schemeClr val="accent3">
                    <a:lumMod val="25000"/>
                  </a:schemeClr>
                </a:solidFill>
                <a:latin typeface="Abadi"/>
              </a:rPr>
              <a:t>y</a:t>
            </a:r>
            <a:r>
              <a:rPr lang="hr-HR" sz="2200" dirty="0">
                <a:solidFill>
                  <a:schemeClr val="accent3">
                    <a:lumMod val="25000"/>
                  </a:schemeClr>
                </a:solidFill>
                <a:latin typeface="Abadi"/>
              </a:rPr>
              <a:t>ears.</a:t>
            </a:r>
          </a:p>
          <a:p>
            <a:pPr marL="0" indent="0">
              <a:lnSpc>
                <a:spcPct val="100000"/>
              </a:lnSpc>
              <a:spcBef>
                <a:spcPts val="1400"/>
              </a:spcBef>
              <a:buNone/>
            </a:pPr>
            <a:endParaRPr lang="en-GB" sz="1600" dirty="0"/>
          </a:p>
          <a:p>
            <a:pPr>
              <a:lnSpc>
                <a:spcPct val="100000"/>
              </a:lnSpc>
              <a:spcBef>
                <a:spcPts val="1400"/>
              </a:spcBef>
            </a:pPr>
            <a:r>
              <a:rPr lang="en-US" sz="2200" dirty="0">
                <a:solidFill>
                  <a:schemeClr val="accent3">
                    <a:lumMod val="25000"/>
                  </a:schemeClr>
                </a:solidFill>
                <a:latin typeface="Abadi" panose="020B0604020104020204" pitchFamily="34" charset="0"/>
              </a:rPr>
              <a:t>For details check GitHub URL: </a:t>
            </a:r>
            <a:r>
              <a:rPr lang="en-US" sz="2200" dirty="0">
                <a:solidFill>
                  <a:schemeClr val="accent3">
                    <a:lumMod val="25000"/>
                  </a:schemeClr>
                </a:solidFill>
                <a:latin typeface="Abadi" panose="020B0604020104020204" pitchFamily="34" charset="0"/>
                <a:hlinkClick r:id="rId3"/>
              </a:rPr>
              <a:t>https://github.com/mbacalja/SpaceX-Capstone-project/blob/main/EDA-with-Data-Visualization.ipynb</a:t>
            </a:r>
            <a:r>
              <a:rPr lang="en-US" sz="2200" dirty="0">
                <a:solidFill>
                  <a:schemeClr val="accent3">
                    <a:lumMod val="25000"/>
                  </a:schemeClr>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Data was also explored using SQL queries. Some of SQL queries performed on dataset are listed below:</a:t>
            </a:r>
          </a:p>
          <a:p>
            <a:pPr lvl="1">
              <a:lnSpc>
                <a:spcPct val="100000"/>
              </a:lnSpc>
              <a:spcBef>
                <a:spcPts val="1400"/>
              </a:spcBef>
            </a:pPr>
            <a:r>
              <a:rPr lang="en-US" sz="1800" dirty="0">
                <a:solidFill>
                  <a:schemeClr val="accent3">
                    <a:lumMod val="25000"/>
                  </a:schemeClr>
                </a:solidFill>
                <a:latin typeface="Abadi" panose="020B0604020104020204" pitchFamily="34" charset="0"/>
              </a:rPr>
              <a:t>The names of unique launch sites in the space mission.</a:t>
            </a:r>
          </a:p>
          <a:p>
            <a:pPr lvl="1">
              <a:lnSpc>
                <a:spcPct val="100000"/>
              </a:lnSpc>
              <a:spcBef>
                <a:spcPts val="1400"/>
              </a:spcBef>
            </a:pPr>
            <a:r>
              <a:rPr lang="en-US" sz="1800" dirty="0">
                <a:solidFill>
                  <a:schemeClr val="accent3">
                    <a:lumMod val="25000"/>
                  </a:schemeClr>
                </a:solidFill>
                <a:latin typeface="Abadi" panose="020B0604020104020204" pitchFamily="34" charset="0"/>
              </a:rPr>
              <a:t>The total payload mass carried by boosters launched by NASA (CRS)</a:t>
            </a:r>
          </a:p>
          <a:p>
            <a:pPr lvl="1">
              <a:lnSpc>
                <a:spcPct val="100000"/>
              </a:lnSpc>
              <a:spcBef>
                <a:spcPts val="1400"/>
              </a:spcBef>
            </a:pPr>
            <a:r>
              <a:rPr lang="en-US" sz="1800" dirty="0">
                <a:solidFill>
                  <a:schemeClr val="accent3">
                    <a:lumMod val="25000"/>
                  </a:schemeClr>
                </a:solidFill>
                <a:latin typeface="Abadi" panose="020B0604020104020204" pitchFamily="34" charset="0"/>
              </a:rPr>
              <a:t>The average payload mass carried by booster version F9 v1.1</a:t>
            </a:r>
          </a:p>
          <a:p>
            <a:pPr lvl="1">
              <a:lnSpc>
                <a:spcPct val="100000"/>
              </a:lnSpc>
              <a:spcBef>
                <a:spcPts val="1400"/>
              </a:spcBef>
            </a:pPr>
            <a:r>
              <a:rPr lang="en-US" sz="1800" dirty="0">
                <a:solidFill>
                  <a:schemeClr val="accent3">
                    <a:lumMod val="25000"/>
                  </a:schemeClr>
                </a:solidFill>
                <a:latin typeface="Abadi" panose="020B0604020104020204" pitchFamily="34" charset="0"/>
              </a:rPr>
              <a:t>The total number of successful and failure mission outcomes</a:t>
            </a:r>
          </a:p>
          <a:p>
            <a:pPr lvl="1">
              <a:lnSpc>
                <a:spcPct val="100000"/>
              </a:lnSpc>
              <a:spcBef>
                <a:spcPts val="1400"/>
              </a:spcBef>
            </a:pPr>
            <a:r>
              <a:rPr lang="en-US" sz="1800" dirty="0">
                <a:solidFill>
                  <a:schemeClr val="accent3">
                    <a:lumMod val="25000"/>
                  </a:schemeClr>
                </a:solidFill>
                <a:latin typeface="Abadi" panose="020B0604020104020204" pitchFamily="34" charset="0"/>
              </a:rPr>
              <a:t>The failed landing outcomes in drone ship, their booster version and launch site names.</a:t>
            </a:r>
          </a:p>
          <a:p>
            <a:pPr>
              <a:lnSpc>
                <a:spcPct val="100000"/>
              </a:lnSpc>
              <a:spcBef>
                <a:spcPts val="1400"/>
              </a:spcBef>
            </a:pPr>
            <a:r>
              <a:rPr lang="en-US" sz="2200" dirty="0">
                <a:solidFill>
                  <a:schemeClr val="accent3">
                    <a:lumMod val="25000"/>
                  </a:schemeClr>
                </a:solidFill>
                <a:latin typeface="Abadi" panose="020B0604020104020204" pitchFamily="34" charset="0"/>
              </a:rPr>
              <a:t>For details check GitHub URL: </a:t>
            </a:r>
            <a:r>
              <a:rPr lang="en-US" sz="2200" dirty="0">
                <a:solidFill>
                  <a:schemeClr val="accent3">
                    <a:lumMod val="25000"/>
                  </a:schemeClr>
                </a:solidFill>
                <a:latin typeface="Abadi" panose="020B0604020104020204" pitchFamily="34" charset="0"/>
                <a:hlinkClick r:id="rId3"/>
              </a:rPr>
              <a:t>https://github.com/mbacalja/SpaceX-Capstone-project/blob/main/EDA-with-SQL.ipynb</a:t>
            </a:r>
            <a:r>
              <a:rPr lang="en-US" sz="2200" dirty="0">
                <a:solidFill>
                  <a:schemeClr val="accent3">
                    <a:lumMod val="25000"/>
                  </a:schemeClr>
                </a:solidFill>
                <a:latin typeface="Abadi" panose="020B0604020104020204" pitchFamily="34" charset="0"/>
              </a:rPr>
              <a:t> </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launch sites were identified on the map, and map objects such as markers, circles are added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For each launch site launch outcomes feature was displayed (failure or success) to class 0 and 1.i.e., 0 for failure, and 1 for success using the color-labeled marker clusters</a:t>
            </a:r>
          </a:p>
          <a:p>
            <a:pPr>
              <a:lnSpc>
                <a:spcPct val="100000"/>
              </a:lnSpc>
              <a:spcBef>
                <a:spcPts val="1400"/>
              </a:spcBef>
            </a:pPr>
            <a:r>
              <a:rPr lang="en-US" sz="2200" dirty="0">
                <a:solidFill>
                  <a:schemeClr val="accent3">
                    <a:lumMod val="25000"/>
                  </a:schemeClr>
                </a:solidFill>
                <a:latin typeface="Abadi" panose="020B0604020104020204" pitchFamily="34" charset="0"/>
              </a:rPr>
              <a:t>Distances between a launch site and its proximities was calculated in order to answer following questions:</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near railways, highways and coastlines?</a:t>
            </a:r>
          </a:p>
          <a:p>
            <a:pPr lvl="1">
              <a:lnSpc>
                <a:spcPct val="100000"/>
              </a:lnSpc>
              <a:spcBef>
                <a:spcPts val="1400"/>
              </a:spcBef>
            </a:pPr>
            <a:r>
              <a:rPr lang="en-US" sz="1800" dirty="0">
                <a:solidFill>
                  <a:schemeClr val="accent3">
                    <a:lumMod val="25000"/>
                  </a:schemeClr>
                </a:solidFill>
                <a:latin typeface="Abadi" panose="020B0604020104020204" pitchFamily="34" charset="0"/>
              </a:rPr>
              <a:t>Do launch sites keep certain distance away from cities?</a:t>
            </a:r>
          </a:p>
          <a:p>
            <a:pPr>
              <a:lnSpc>
                <a:spcPct val="100000"/>
              </a:lnSpc>
              <a:spcBef>
                <a:spcPts val="1400"/>
              </a:spcBef>
            </a:pPr>
            <a:r>
              <a:rPr lang="en-US" sz="2200" dirty="0">
                <a:solidFill>
                  <a:schemeClr val="accent3">
                    <a:lumMod val="25000"/>
                  </a:schemeClr>
                </a:solidFill>
                <a:latin typeface="Abadi" panose="020B0604020104020204" pitchFamily="34" charset="0"/>
              </a:rPr>
              <a:t>For details check GitHub URL: </a:t>
            </a:r>
            <a:r>
              <a:rPr lang="en-US" sz="2200" dirty="0">
                <a:solidFill>
                  <a:schemeClr val="accent3">
                    <a:lumMod val="25000"/>
                  </a:schemeClr>
                </a:solidFill>
                <a:latin typeface="Abadi" panose="020B0604020104020204" pitchFamily="34" charset="0"/>
                <a:hlinkClick r:id="rId3"/>
              </a:rPr>
              <a:t>https://github.com/mbacalja/SpaceX-Capstone-project/blob/main/Visual-Analytics-with-Folium.ipynb</a:t>
            </a:r>
            <a:r>
              <a:rPr lang="en-US" sz="2200" dirty="0">
                <a:solidFill>
                  <a:schemeClr val="accent3">
                    <a:lumMod val="25000"/>
                  </a:schemeClr>
                </a:solidFill>
                <a:latin typeface="Abadi" panose="020B0604020104020204" pitchFamily="34" charset="0"/>
              </a:rPr>
              <a:t> </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Interactive dashboard created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contains two charts:</a:t>
            </a:r>
          </a:p>
          <a:p>
            <a:pPr>
              <a:lnSpc>
                <a:spcPct val="100000"/>
              </a:lnSpc>
              <a:spcBef>
                <a:spcPts val="1400"/>
              </a:spcBef>
            </a:pPr>
            <a:r>
              <a:rPr lang="en-US" sz="2200" dirty="0">
                <a:solidFill>
                  <a:schemeClr val="accent3">
                    <a:lumMod val="25000"/>
                  </a:schemeClr>
                </a:solidFill>
                <a:latin typeface="Abadi" panose="020B0604020104020204" pitchFamily="34" charset="0"/>
              </a:rPr>
              <a:t>A pie chart that shows the successful launch by each site, it shows distribution of landing outcomes across all launch sites or shows the success rate of launches for a specific site </a:t>
            </a:r>
          </a:p>
          <a:p>
            <a:pPr>
              <a:lnSpc>
                <a:spcPct val="100000"/>
              </a:lnSpc>
              <a:spcBef>
                <a:spcPts val="1400"/>
              </a:spcBef>
            </a:pPr>
            <a:r>
              <a:rPr lang="en-US" sz="2200" dirty="0">
                <a:solidFill>
                  <a:schemeClr val="accent3">
                    <a:lumMod val="25000"/>
                  </a:schemeClr>
                </a:solidFill>
                <a:latin typeface="Abadi" panose="020B0604020104020204" pitchFamily="34" charset="0"/>
              </a:rPr>
              <a:t>A scatter chart that shows the relationship between landing outcomes an the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of different boosters. The dashboard takes two inputs, namely the site(s) and payload mass and shows how different variables affect the landing outcomes.</a:t>
            </a:r>
          </a:p>
          <a:p>
            <a:pPr>
              <a:lnSpc>
                <a:spcPct val="100000"/>
              </a:lnSpc>
              <a:spcBef>
                <a:spcPts val="1400"/>
              </a:spcBef>
            </a:pPr>
            <a:r>
              <a:rPr lang="en-US" sz="2200" dirty="0">
                <a:solidFill>
                  <a:schemeClr val="accent3">
                    <a:lumMod val="25000"/>
                  </a:schemeClr>
                </a:solidFill>
                <a:latin typeface="Abadi" panose="020B0604020104020204" pitchFamily="34" charset="0"/>
              </a:rPr>
              <a:t>For details check GitHub URL: </a:t>
            </a:r>
            <a:r>
              <a:rPr lang="en-US" sz="2200" dirty="0">
                <a:solidFill>
                  <a:schemeClr val="accent3">
                    <a:lumMod val="25000"/>
                  </a:schemeClr>
                </a:solidFill>
                <a:latin typeface="Abadi" panose="020B0604020104020204" pitchFamily="34" charset="0"/>
                <a:hlinkClick r:id="rId3"/>
              </a:rPr>
              <a:t>https://github.com/mbacalja/SpaceX-Capstone-project/blob/main/spacex_dash_app.py</a:t>
            </a:r>
            <a:r>
              <a:rPr lang="en-US" sz="2200" dirty="0">
                <a:solidFill>
                  <a:schemeClr val="accent3">
                    <a:lumMod val="25000"/>
                  </a:schemeClr>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loaded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and then transformed and split into training and testing data</a:t>
            </a:r>
          </a:p>
          <a:p>
            <a:pPr>
              <a:lnSpc>
                <a:spcPct val="100000"/>
              </a:lnSpc>
              <a:spcBef>
                <a:spcPts val="1400"/>
              </a:spcBef>
            </a:pPr>
            <a:r>
              <a:rPr lang="en-US" sz="2200" dirty="0">
                <a:solidFill>
                  <a:schemeClr val="accent3">
                    <a:lumMod val="25000"/>
                  </a:schemeClr>
                </a:solidFill>
                <a:latin typeface="Abadi" panose="020B0604020104020204" pitchFamily="34" charset="0"/>
              </a:rPr>
              <a:t>. Best Hyperparameter for SVM, Decision Trees, K-Nearest </a:t>
            </a:r>
            <a:r>
              <a:rPr lang="en-US" sz="2200" dirty="0" err="1">
                <a:solidFill>
                  <a:schemeClr val="accent3">
                    <a:lumMod val="25000"/>
                  </a:schemeClr>
                </a:solidFill>
                <a:latin typeface="Abadi" panose="020B0604020104020204" pitchFamily="34" charset="0"/>
              </a:rPr>
              <a:t>Neighbours</a:t>
            </a:r>
            <a:r>
              <a:rPr lang="en-US" sz="2200" dirty="0">
                <a:solidFill>
                  <a:schemeClr val="accent3">
                    <a:lumMod val="25000"/>
                  </a:schemeClr>
                </a:solidFill>
                <a:latin typeface="Abadi" panose="020B0604020104020204" pitchFamily="34" charset="0"/>
              </a:rPr>
              <a:t> and Logistic Regression were found</a:t>
            </a:r>
          </a:p>
          <a:p>
            <a:pPr>
              <a:lnSpc>
                <a:spcPct val="100000"/>
              </a:lnSpc>
              <a:spcBef>
                <a:spcPts val="1400"/>
              </a:spcBef>
            </a:pPr>
            <a:r>
              <a:rPr lang="en-US" sz="2200" dirty="0">
                <a:solidFill>
                  <a:schemeClr val="accent3">
                    <a:lumMod val="25000"/>
                  </a:schemeClr>
                </a:solidFill>
                <a:latin typeface="Abadi" panose="020B0604020104020204" pitchFamily="34" charset="0"/>
              </a:rPr>
              <a:t>Test data was used to evaluate models based on their accuracy scores and confusion matrix</a:t>
            </a:r>
          </a:p>
          <a:p>
            <a:pPr>
              <a:lnSpc>
                <a:spcPct val="100000"/>
              </a:lnSpc>
              <a:spcBef>
                <a:spcPts val="1400"/>
              </a:spcBef>
            </a:pPr>
            <a:r>
              <a:rPr lang="en-US" sz="2200" dirty="0">
                <a:solidFill>
                  <a:schemeClr val="accent3">
                    <a:lumMod val="25000"/>
                  </a:schemeClr>
                </a:solidFill>
                <a:latin typeface="Abadi" panose="020B0604020104020204" pitchFamily="34" charset="0"/>
              </a:rPr>
              <a:t>Best performing classification model was found.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For details check GitHub URL: </a:t>
            </a:r>
            <a:r>
              <a:rPr lang="en-US" sz="2200" dirty="0">
                <a:solidFill>
                  <a:schemeClr val="accent3">
                    <a:lumMod val="25000"/>
                  </a:schemeClr>
                </a:solidFill>
                <a:latin typeface="Abadi" panose="020B0604020104020204" pitchFamily="34" charset="0"/>
                <a:hlinkClick r:id="rId3"/>
              </a:rPr>
              <a:t>https://github.com/mbacalja/SpaceX-Capstone-project/blob/main/SpaceX_Machine%20Learning%20Prediction.ipynb</a:t>
            </a:r>
            <a:r>
              <a:rPr lang="en-US" sz="2200" dirty="0">
                <a:solidFill>
                  <a:schemeClr val="accent3">
                    <a:lumMod val="25000"/>
                  </a:schemeClr>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515599" cy="437970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There is a positive correlation between number of flights and success rate</a:t>
            </a:r>
          </a:p>
          <a:p>
            <a:pPr lvl="1">
              <a:lnSpc>
                <a:spcPct val="100000"/>
              </a:lnSpc>
              <a:spcBef>
                <a:spcPts val="1400"/>
              </a:spcBef>
            </a:pPr>
            <a:r>
              <a:rPr lang="en-US" sz="1800" dirty="0">
                <a:solidFill>
                  <a:schemeClr val="accent3">
                    <a:lumMod val="25000"/>
                  </a:schemeClr>
                </a:solidFill>
                <a:latin typeface="Abadi" panose="020B0604020104020204" pitchFamily="34" charset="0"/>
              </a:rPr>
              <a:t>Success rate improved over the years </a:t>
            </a:r>
          </a:p>
          <a:p>
            <a:pPr lvl="1">
              <a:lnSpc>
                <a:spcPct val="100000"/>
              </a:lnSpc>
              <a:spcBef>
                <a:spcPts val="1400"/>
              </a:spcBef>
            </a:pPr>
            <a:r>
              <a:rPr lang="en-US" sz="1800" dirty="0">
                <a:solidFill>
                  <a:schemeClr val="accent3">
                    <a:lumMod val="25000"/>
                  </a:schemeClr>
                </a:solidFill>
                <a:latin typeface="Abadi" panose="020B0604020104020204" pitchFamily="34" charset="0"/>
              </a:rPr>
              <a:t>The most successful launches were for orbits: SSO, HEO, GEO, and ES-L1 </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lvl="1">
              <a:lnSpc>
                <a:spcPct val="100000"/>
              </a:lnSpc>
              <a:spcBef>
                <a:spcPts val="1400"/>
              </a:spcBef>
            </a:pPr>
            <a:r>
              <a:rPr lang="en-US" sz="1800" dirty="0">
                <a:solidFill>
                  <a:schemeClr val="accent3">
                    <a:lumMod val="25000"/>
                  </a:schemeClr>
                </a:solidFill>
                <a:latin typeface="Abadi" panose="020B0604020104020204" pitchFamily="34" charset="0"/>
              </a:rPr>
              <a:t> Lighter payloads generally have higher success rate than the heavier payloads. </a:t>
            </a:r>
          </a:p>
          <a:p>
            <a:pPr>
              <a:lnSpc>
                <a:spcPct val="100000"/>
              </a:lnSpc>
              <a:spcBef>
                <a:spcPts val="1400"/>
              </a:spcBef>
            </a:pPr>
            <a:r>
              <a:rPr lang="en-US" sz="2200" dirty="0">
                <a:solidFill>
                  <a:schemeClr val="accent3">
                    <a:lumMod val="25000"/>
                  </a:schemeClr>
                </a:solidFill>
                <a:latin typeface="Abadi" panose="020B0604020104020204" pitchFamily="34" charset="0"/>
              </a:rPr>
              <a:t>• Predictive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The results of the exploratory data analysis revealed that the success rate of the Falcon9 landings was 66.66%</a:t>
            </a:r>
          </a:p>
          <a:p>
            <a:pPr lvl="1">
              <a:lnSpc>
                <a:spcPct val="100000"/>
              </a:lnSpc>
              <a:spcBef>
                <a:spcPts val="1400"/>
              </a:spcBef>
            </a:pPr>
            <a:r>
              <a:rPr lang="en-US" sz="1800" dirty="0">
                <a:solidFill>
                  <a:schemeClr val="accent3">
                    <a:lumMod val="25000"/>
                  </a:schemeClr>
                </a:solidFill>
                <a:latin typeface="Abadi" panose="020B0604020104020204" pitchFamily="34" charset="0"/>
              </a:rPr>
              <a:t>The predictive analysis results showed that the Decision Tree algorithm was the best classification method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10420638" cy="1053935"/>
          </a:xfrm>
          <a:prstGeom prst="rect">
            <a:avLst/>
          </a:prstGeom>
        </p:spPr>
        <p:txBody>
          <a:bodyPr>
            <a:normAutofit/>
          </a:bodyPr>
          <a:lstStyle/>
          <a:p>
            <a:r>
              <a:rPr lang="en-US" sz="2000" dirty="0">
                <a:solidFill>
                  <a:srgbClr val="292929"/>
                </a:solidFill>
                <a:latin typeface="Abadi" panose="020B0604020104020204" pitchFamily="34" charset="0"/>
              </a:rPr>
              <a:t>This figure shows:</a:t>
            </a:r>
          </a:p>
          <a:p>
            <a:pPr lvl="1"/>
            <a:r>
              <a:rPr lang="en-US" sz="2000" dirty="0">
                <a:solidFill>
                  <a:srgbClr val="292929"/>
                </a:solidFill>
                <a:latin typeface="Abadi" panose="020B0604020104020204" pitchFamily="34" charset="0"/>
              </a:rPr>
              <a:t> Success rate increased as the number of flights increased. </a:t>
            </a:r>
          </a:p>
          <a:p>
            <a:pPr lvl="1"/>
            <a:r>
              <a:rPr lang="en-US" sz="2000" dirty="0">
                <a:solidFill>
                  <a:srgbClr val="292929"/>
                </a:solidFill>
                <a:latin typeface="Abadi" panose="020B0604020104020204" pitchFamily="34" charset="0"/>
              </a:rPr>
              <a:t>Increase in successful flights can be seen after the 40</a:t>
            </a:r>
            <a:r>
              <a:rPr lang="en-US" sz="2000" baseline="30000" dirty="0">
                <a:solidFill>
                  <a:srgbClr val="292929"/>
                </a:solidFill>
                <a:latin typeface="Abadi" panose="020B0604020104020204" pitchFamily="34" charset="0"/>
              </a:rPr>
              <a:t>th</a:t>
            </a:r>
            <a:r>
              <a:rPr lang="en-US" sz="2000" dirty="0">
                <a:solidFill>
                  <a:srgbClr val="292929"/>
                </a:solidFill>
                <a:latin typeface="Abadi" panose="020B0604020104020204" pitchFamily="34" charset="0"/>
              </a:rPr>
              <a:t> launch</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descr="A white background with orange and blue dots&#10;&#10;Description automatically generated">
            <a:extLst>
              <a:ext uri="{FF2B5EF4-FFF2-40B4-BE49-F238E27FC236}">
                <a16:creationId xmlns:a16="http://schemas.microsoft.com/office/drawing/2014/main" id="{FC32A9CF-9054-097F-DF1B-F045D3382BB4}"/>
              </a:ext>
            </a:extLst>
          </p:cNvPr>
          <p:cNvPicPr>
            <a:picLocks noChangeAspect="1"/>
          </p:cNvPicPr>
          <p:nvPr/>
        </p:nvPicPr>
        <p:blipFill>
          <a:blip r:embed="rId3"/>
          <a:stretch>
            <a:fillRect/>
          </a:stretch>
        </p:blipFill>
        <p:spPr>
          <a:xfrm>
            <a:off x="770011" y="3338797"/>
            <a:ext cx="10474691" cy="2043302"/>
          </a:xfrm>
          <a:prstGeom prst="rect">
            <a:avLst/>
          </a:prstGeom>
        </p:spPr>
      </p:pic>
      <p:sp>
        <p:nvSpPr>
          <p:cNvPr id="9" name="Content Placeholder 2">
            <a:extLst>
              <a:ext uri="{FF2B5EF4-FFF2-40B4-BE49-F238E27FC236}">
                <a16:creationId xmlns:a16="http://schemas.microsoft.com/office/drawing/2014/main" id="{BD304C71-00F1-216E-6A05-8F50DE520B93}"/>
              </a:ext>
            </a:extLst>
          </p:cNvPr>
          <p:cNvSpPr txBox="1">
            <a:spLocks/>
          </p:cNvSpPr>
          <p:nvPr/>
        </p:nvSpPr>
        <p:spPr>
          <a:xfrm>
            <a:off x="770011" y="5498605"/>
            <a:ext cx="10420638" cy="29655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100" dirty="0">
                <a:solidFill>
                  <a:srgbClr val="292929"/>
                </a:solidFill>
                <a:latin typeface="Abadi" panose="020B0604020104020204" pitchFamily="34" charset="0"/>
              </a:rPr>
              <a:t>Legend: Blue dot – unsuccessful launch / Red dot – successful launch</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99354" y="1483361"/>
            <a:ext cx="101790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For the VAFB-SLC launch site there are no rockets launched for heavy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There seems to be a weak correlation between Payload Mass and Launch Site and therefore this relationship can not be used for decision making.</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Picture 7" descr="A white background with orange and blue dots&#10;&#10;Description automatically generated">
            <a:extLst>
              <a:ext uri="{FF2B5EF4-FFF2-40B4-BE49-F238E27FC236}">
                <a16:creationId xmlns:a16="http://schemas.microsoft.com/office/drawing/2014/main" id="{E7814DE0-5A5F-F11D-651B-742E593CC0EA}"/>
              </a:ext>
            </a:extLst>
          </p:cNvPr>
          <p:cNvPicPr>
            <a:picLocks noChangeAspect="1"/>
          </p:cNvPicPr>
          <p:nvPr/>
        </p:nvPicPr>
        <p:blipFill>
          <a:blip r:embed="rId3"/>
          <a:stretch>
            <a:fillRect/>
          </a:stretch>
        </p:blipFill>
        <p:spPr>
          <a:xfrm>
            <a:off x="799354" y="3475629"/>
            <a:ext cx="9735441" cy="1855212"/>
          </a:xfrm>
          <a:prstGeom prst="rect">
            <a:avLst/>
          </a:prstGeom>
        </p:spPr>
      </p:pic>
      <p:sp>
        <p:nvSpPr>
          <p:cNvPr id="9" name="Content Placeholder 2">
            <a:extLst>
              <a:ext uri="{FF2B5EF4-FFF2-40B4-BE49-F238E27FC236}">
                <a16:creationId xmlns:a16="http://schemas.microsoft.com/office/drawing/2014/main" id="{34107387-2AC1-60BC-ED33-64B46E4CDAFA}"/>
              </a:ext>
            </a:extLst>
          </p:cNvPr>
          <p:cNvSpPr txBox="1">
            <a:spLocks/>
          </p:cNvSpPr>
          <p:nvPr/>
        </p:nvSpPr>
        <p:spPr>
          <a:xfrm>
            <a:off x="770011" y="5659827"/>
            <a:ext cx="9689916" cy="3298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100" dirty="0">
                <a:solidFill>
                  <a:srgbClr val="292929"/>
                </a:solidFill>
                <a:latin typeface="Abadi" panose="020B0604020104020204" pitchFamily="34" charset="0"/>
              </a:rPr>
              <a:t>Legend: Blue dot – unsuccessful launch / Red dot – successful launch </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261782"/>
          </a:xfrm>
          <a:prstGeom prst="rect">
            <a:avLst/>
          </a:prstGeom>
        </p:spPr>
        <p:txBody>
          <a:bodyPr>
            <a:normAutofit/>
          </a:bodyPr>
          <a:lstStyle/>
          <a:p>
            <a:pPr>
              <a:lnSpc>
                <a:spcPct val="100000"/>
              </a:lnSpc>
              <a:spcBef>
                <a:spcPts val="1400"/>
              </a:spcBef>
            </a:pPr>
            <a:r>
              <a:rPr lang="en-GB" sz="2000" dirty="0">
                <a:solidFill>
                  <a:srgbClr val="000000"/>
                </a:solidFill>
                <a:latin typeface="Abadi" panose="020B0604020104020204" pitchFamily="34" charset="0"/>
              </a:rPr>
              <a:t>Figure shows that orbits </a:t>
            </a:r>
            <a:r>
              <a:rPr lang="en-US" sz="2000" dirty="0">
                <a:solidFill>
                  <a:srgbClr val="000000"/>
                </a:solidFill>
                <a:latin typeface="Abadi" panose="020B0604020104020204" pitchFamily="34" charset="0"/>
              </a:rPr>
              <a:t>ES-L1, GEO, HEO, SSO, VLEO had the 100% success rate. </a:t>
            </a:r>
          </a:p>
          <a:p>
            <a:pPr>
              <a:lnSpc>
                <a:spcPct val="100000"/>
              </a:lnSpc>
              <a:spcBef>
                <a:spcPts val="1400"/>
              </a:spcBef>
            </a:pPr>
            <a:r>
              <a:rPr lang="en-US" sz="2000" dirty="0">
                <a:solidFill>
                  <a:srgbClr val="000000"/>
                </a:solidFill>
                <a:latin typeface="Abadi" panose="020B0604020104020204" pitchFamily="34" charset="0"/>
              </a:rPr>
              <a:t>Orbit SO did not have any successful launches</a:t>
            </a:r>
          </a:p>
          <a:p>
            <a:pPr>
              <a:lnSpc>
                <a:spcPct val="100000"/>
              </a:lnSpc>
              <a:spcBef>
                <a:spcPts val="1400"/>
              </a:spcBef>
            </a:pPr>
            <a:endParaRPr lang="en-US" sz="1800"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A graph of blue bars&#10;&#10;Description automatically generated">
            <a:extLst>
              <a:ext uri="{FF2B5EF4-FFF2-40B4-BE49-F238E27FC236}">
                <a16:creationId xmlns:a16="http://schemas.microsoft.com/office/drawing/2014/main" id="{C93AA048-10E3-B31B-CA10-F5C3DB28A9A7}"/>
              </a:ext>
            </a:extLst>
          </p:cNvPr>
          <p:cNvPicPr>
            <a:picLocks noChangeAspect="1"/>
          </p:cNvPicPr>
          <p:nvPr/>
        </p:nvPicPr>
        <p:blipFill>
          <a:blip r:embed="rId3"/>
          <a:stretch>
            <a:fillRect/>
          </a:stretch>
        </p:blipFill>
        <p:spPr>
          <a:xfrm>
            <a:off x="4911386" y="1829738"/>
            <a:ext cx="6763098" cy="362603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606624"/>
            <a:ext cx="10687961" cy="1745631"/>
          </a:xfrm>
          <a:prstGeom prst="rect">
            <a:avLst/>
          </a:prstGeom>
        </p:spPr>
        <p:txBody>
          <a:bodyPr>
            <a:normAutofit/>
          </a:bodyPr>
          <a:lstStyle/>
          <a:p>
            <a:r>
              <a:rPr lang="en-US" sz="2000" b="0" i="0" dirty="0">
                <a:solidFill>
                  <a:srgbClr val="292929"/>
                </a:solidFill>
                <a:effectLst/>
                <a:latin typeface="Abadi" panose="020B0604020104020204" pitchFamily="34" charset="0"/>
              </a:rPr>
              <a:t>The figure below that in the LEO orbit, success is related to the number of flights whereas in the GTO orbit, there is no relationship between flight number and the orbit.</a:t>
            </a:r>
            <a:r>
              <a:rPr lang="en-US" sz="1800" dirty="0"/>
              <a:t> </a:t>
            </a:r>
          </a:p>
          <a:p>
            <a:r>
              <a:rPr lang="en-US" sz="2000" dirty="0">
                <a:solidFill>
                  <a:srgbClr val="292929"/>
                </a:solidFill>
                <a:latin typeface="Abadi" panose="020B0604020104020204" pitchFamily="34" charset="0"/>
              </a:rPr>
              <a:t>The SSO orbit has a 100% success rate, although with fewer flights than the other orbits</a:t>
            </a:r>
          </a:p>
          <a:p>
            <a:r>
              <a:rPr lang="en-US" sz="2000" dirty="0">
                <a:solidFill>
                  <a:srgbClr val="292929"/>
                </a:solidFill>
                <a:latin typeface="Abadi" panose="020B0604020104020204" pitchFamily="34" charset="0"/>
              </a:rPr>
              <a:t>Flight numbers greater than 40 have higher success rate than flight numbers below 40.</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A white background with many dots&#10;&#10;Description automatically generated">
            <a:extLst>
              <a:ext uri="{FF2B5EF4-FFF2-40B4-BE49-F238E27FC236}">
                <a16:creationId xmlns:a16="http://schemas.microsoft.com/office/drawing/2014/main" id="{C0087DE2-F12D-C807-0F36-3E3EE2F01953}"/>
              </a:ext>
            </a:extLst>
          </p:cNvPr>
          <p:cNvPicPr>
            <a:picLocks noChangeAspect="1"/>
          </p:cNvPicPr>
          <p:nvPr/>
        </p:nvPicPr>
        <p:blipFill>
          <a:blip r:embed="rId3"/>
          <a:stretch>
            <a:fillRect/>
          </a:stretch>
        </p:blipFill>
        <p:spPr>
          <a:xfrm>
            <a:off x="770010" y="3429001"/>
            <a:ext cx="10800529" cy="2154080"/>
          </a:xfrm>
          <a:prstGeom prst="rect">
            <a:avLst/>
          </a:prstGeom>
        </p:spPr>
      </p:pic>
      <p:sp>
        <p:nvSpPr>
          <p:cNvPr id="7" name="Content Placeholder 2">
            <a:extLst>
              <a:ext uri="{FF2B5EF4-FFF2-40B4-BE49-F238E27FC236}">
                <a16:creationId xmlns:a16="http://schemas.microsoft.com/office/drawing/2014/main" id="{92A50114-9DEB-14DA-E626-CAAB0E8154D4}"/>
              </a:ext>
            </a:extLst>
          </p:cNvPr>
          <p:cNvSpPr txBox="1">
            <a:spLocks/>
          </p:cNvSpPr>
          <p:nvPr/>
        </p:nvSpPr>
        <p:spPr>
          <a:xfrm>
            <a:off x="770011" y="5659827"/>
            <a:ext cx="9689916" cy="3298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100" dirty="0">
                <a:solidFill>
                  <a:srgbClr val="292929"/>
                </a:solidFill>
                <a:latin typeface="Abadi" panose="020B0604020104020204" pitchFamily="34" charset="0"/>
              </a:rPr>
              <a:t>Legend: Blue dot – unsuccessful launch / Red dot – successful launch </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8088981" cy="1612075"/>
          </a:xfrm>
          <a:prstGeom prst="rect">
            <a:avLst/>
          </a:prstGeom>
        </p:spPr>
        <p:txBody>
          <a:bodyPr>
            <a:normAutofit/>
          </a:bodyPr>
          <a:lstStyle/>
          <a:p>
            <a:r>
              <a:rPr lang="en-US" sz="2200" dirty="0">
                <a:solidFill>
                  <a:schemeClr val="accent3">
                    <a:lumMod val="25000"/>
                  </a:schemeClr>
                </a:solidFill>
                <a:latin typeface="Abadi" panose="020B0604020104020204" pitchFamily="34" charset="0"/>
              </a:rPr>
              <a:t>Figure that with heavy payloads, the successful landing are more for PO, LEO and ISS orbits. </a:t>
            </a:r>
          </a:p>
          <a:p>
            <a:r>
              <a:rPr lang="en-US" sz="2200" dirty="0">
                <a:solidFill>
                  <a:schemeClr val="accent3">
                    <a:lumMod val="25000"/>
                  </a:schemeClr>
                </a:solidFill>
                <a:latin typeface="Abadi" panose="020B0604020104020204" pitchFamily="34" charset="0"/>
              </a:rPr>
              <a:t>For GTO orbit there seems to be no direct correlation between orbit type and payload mass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A white background with orange and blue dots&#10;&#10;Description automatically generated">
            <a:extLst>
              <a:ext uri="{FF2B5EF4-FFF2-40B4-BE49-F238E27FC236}">
                <a16:creationId xmlns:a16="http://schemas.microsoft.com/office/drawing/2014/main" id="{BCDA6BB9-AA88-E6A6-6C25-A9C9E20BE142}"/>
              </a:ext>
            </a:extLst>
          </p:cNvPr>
          <p:cNvPicPr>
            <a:picLocks noChangeAspect="1"/>
          </p:cNvPicPr>
          <p:nvPr/>
        </p:nvPicPr>
        <p:blipFill>
          <a:blip r:embed="rId3"/>
          <a:stretch>
            <a:fillRect/>
          </a:stretch>
        </p:blipFill>
        <p:spPr>
          <a:xfrm>
            <a:off x="770010" y="3750130"/>
            <a:ext cx="10052161" cy="1973776"/>
          </a:xfrm>
          <a:prstGeom prst="rect">
            <a:avLst/>
          </a:prstGeom>
        </p:spPr>
      </p:pic>
      <p:sp>
        <p:nvSpPr>
          <p:cNvPr id="7" name="Content Placeholder 2">
            <a:extLst>
              <a:ext uri="{FF2B5EF4-FFF2-40B4-BE49-F238E27FC236}">
                <a16:creationId xmlns:a16="http://schemas.microsoft.com/office/drawing/2014/main" id="{3753A928-DAE8-F4A4-3815-D37FFE16179E}"/>
              </a:ext>
            </a:extLst>
          </p:cNvPr>
          <p:cNvSpPr txBox="1">
            <a:spLocks/>
          </p:cNvSpPr>
          <p:nvPr/>
        </p:nvSpPr>
        <p:spPr>
          <a:xfrm>
            <a:off x="770011" y="5707327"/>
            <a:ext cx="9689916" cy="3298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100" dirty="0">
                <a:solidFill>
                  <a:srgbClr val="292929"/>
                </a:solidFill>
                <a:latin typeface="Abadi" panose="020B0604020104020204" pitchFamily="34" charset="0"/>
              </a:rPr>
              <a:t>Legend: Blue dot – unsuccessful launch / Red dot – successful launch </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000229"/>
          </a:xfrm>
          <a:prstGeom prst="rect">
            <a:avLst/>
          </a:prstGeom>
        </p:spPr>
        <p:txBody>
          <a:bodyPr>
            <a:normAutofit/>
          </a:bodyPr>
          <a:lstStyle/>
          <a:p>
            <a:pPr>
              <a:lnSpc>
                <a:spcPct val="100000"/>
              </a:lnSpc>
              <a:spcBef>
                <a:spcPts val="1400"/>
              </a:spcBef>
            </a:pPr>
            <a:r>
              <a:rPr lang="en-GB" sz="2200" dirty="0">
                <a:solidFill>
                  <a:schemeClr val="accent3">
                    <a:lumMod val="25000"/>
                  </a:schemeClr>
                </a:solidFill>
                <a:latin typeface="Abadi" panose="020B0604020104020204" pitchFamily="34" charset="0"/>
              </a:rPr>
              <a:t>From the figure it can be seen that in general success rate increases over the years, although there is a slight decrease in 2018 and even slighter in 2020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A line graph with numbers and a line&#10;&#10;Description automatically generated">
            <a:extLst>
              <a:ext uri="{FF2B5EF4-FFF2-40B4-BE49-F238E27FC236}">
                <a16:creationId xmlns:a16="http://schemas.microsoft.com/office/drawing/2014/main" id="{15661A9F-95E2-8E8C-2669-866134E58F39}"/>
              </a:ext>
            </a:extLst>
          </p:cNvPr>
          <p:cNvPicPr>
            <a:picLocks noChangeAspect="1"/>
          </p:cNvPicPr>
          <p:nvPr/>
        </p:nvPicPr>
        <p:blipFill>
          <a:blip r:embed="rId4"/>
          <a:stretch>
            <a:fillRect/>
          </a:stretch>
        </p:blipFill>
        <p:spPr>
          <a:xfrm>
            <a:off x="4948789" y="1621759"/>
            <a:ext cx="6617040" cy="344822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257801" cy="341139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DISTINCT key word is used to show only unique launch sites from the </a:t>
            </a:r>
            <a:r>
              <a:rPr lang="en-US" sz="2200" dirty="0" err="1">
                <a:solidFill>
                  <a:schemeClr val="accent3">
                    <a:lumMod val="25000"/>
                  </a:schemeClr>
                </a:solidFill>
                <a:latin typeface="Abadi" panose="020B0604020104020204" pitchFamily="34" charset="0"/>
              </a:rPr>
              <a:t>SpaceXdata</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There are four launch sites, as it will be shown later on the map</a:t>
            </a:r>
          </a:p>
          <a:p>
            <a:pPr marL="0" indent="0">
              <a:buNone/>
            </a:pPr>
            <a:br>
              <a:rPr lang="en-US" sz="1600" dirty="0"/>
            </a:b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95B76794-99E6-2907-DD29-8903175BC5A2}"/>
              </a:ext>
            </a:extLst>
          </p:cNvPr>
          <p:cNvPicPr>
            <a:picLocks noChangeAspect="1"/>
          </p:cNvPicPr>
          <p:nvPr/>
        </p:nvPicPr>
        <p:blipFill>
          <a:blip r:embed="rId3"/>
          <a:stretch>
            <a:fillRect/>
          </a:stretch>
        </p:blipFill>
        <p:spPr>
          <a:xfrm>
            <a:off x="6277193" y="2208810"/>
            <a:ext cx="4629406" cy="285933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 used to filer only launch site beginning with CCA used LIKE for selecting those names and LIMIT was used to display only 5 records</a:t>
            </a:r>
          </a:p>
          <a:p>
            <a:pPr marL="0" indent="0">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48991F80-8BA6-3613-6D9B-6846BE38CA0F}"/>
              </a:ext>
            </a:extLst>
          </p:cNvPr>
          <p:cNvPicPr>
            <a:picLocks noChangeAspect="1"/>
          </p:cNvPicPr>
          <p:nvPr/>
        </p:nvPicPr>
        <p:blipFill>
          <a:blip r:embed="rId3"/>
          <a:stretch>
            <a:fillRect/>
          </a:stretch>
        </p:blipFill>
        <p:spPr>
          <a:xfrm>
            <a:off x="1676401" y="2724832"/>
            <a:ext cx="7090109" cy="305049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Payload Mass was calculated using SUM and filtered for NASA customer with WHERE customer = NASA</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B0524B66-248D-8362-3424-3388A3D873D0}"/>
              </a:ext>
            </a:extLst>
          </p:cNvPr>
          <p:cNvPicPr>
            <a:picLocks noChangeAspect="1"/>
          </p:cNvPicPr>
          <p:nvPr/>
        </p:nvPicPr>
        <p:blipFill>
          <a:blip r:embed="rId3"/>
          <a:stretch>
            <a:fillRect/>
          </a:stretch>
        </p:blipFill>
        <p:spPr>
          <a:xfrm>
            <a:off x="1556471" y="2923382"/>
            <a:ext cx="8172665" cy="200443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AVG function was used the get the average Payload Mass and WHERE was used to get only average Payload Mass for launches where booster version was F9 v1.1</a:t>
            </a:r>
            <a:br>
              <a:rPr lang="en-US" sz="1600" dirty="0"/>
            </a:b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A499C2DE-6179-D48A-C769-52377893C646}"/>
              </a:ext>
            </a:extLst>
          </p:cNvPr>
          <p:cNvPicPr>
            <a:picLocks noChangeAspect="1"/>
          </p:cNvPicPr>
          <p:nvPr/>
        </p:nvPicPr>
        <p:blipFill>
          <a:blip r:embed="rId3"/>
          <a:stretch>
            <a:fillRect/>
          </a:stretch>
        </p:blipFill>
        <p:spPr>
          <a:xfrm>
            <a:off x="1676400" y="3429000"/>
            <a:ext cx="8347207" cy="185291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Two filters were applied with WHERE, for successful Mission and Landing Outcomes to be “ground pad”, and MIN function was used on date column of that data to get earliest successful landing outcome</a:t>
            </a:r>
            <a:br>
              <a:rPr lang="en-US" sz="1600" dirty="0"/>
            </a:b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01485688-804D-99EE-C4E0-878387E43486}"/>
              </a:ext>
            </a:extLst>
          </p:cNvPr>
          <p:cNvPicPr>
            <a:picLocks noChangeAspect="1"/>
          </p:cNvPicPr>
          <p:nvPr/>
        </p:nvPicPr>
        <p:blipFill>
          <a:blip r:embed="rId3"/>
          <a:stretch>
            <a:fillRect/>
          </a:stretch>
        </p:blipFill>
        <p:spPr>
          <a:xfrm>
            <a:off x="1004667" y="3399074"/>
            <a:ext cx="9943763" cy="175765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603375"/>
          </a:xfrm>
          <a:prstGeom prst="rect">
            <a:avLst/>
          </a:prstGeom>
        </p:spPr>
        <p:txBody>
          <a:bodyPr lIns="91440" tIns="45720" rIns="91440" bIns="45720" anchor="t">
            <a:normAutofit/>
          </a:bodyPr>
          <a:lstStyle/>
          <a:p>
            <a:r>
              <a:rPr lang="en-US" sz="2000" dirty="0">
                <a:solidFill>
                  <a:srgbClr val="000000"/>
                </a:solidFill>
                <a:latin typeface="Abadi" panose="020B0604020104020204" pitchFamily="34" charset="0"/>
              </a:rPr>
              <a:t>W</a:t>
            </a:r>
            <a:r>
              <a:rPr lang="en-US" sz="2000" b="0" i="0" dirty="0">
                <a:solidFill>
                  <a:srgbClr val="000000"/>
                </a:solidFill>
                <a:effectLst/>
                <a:latin typeface="Abadi" panose="020B0604020104020204" pitchFamily="34" charset="0"/>
              </a:rPr>
              <a:t>HERE clause was used to filter data for boosters which have successfully landed on drone ship and applied the AND condition to determine successful landing with </a:t>
            </a:r>
            <a:r>
              <a:rPr lang="en-US" sz="2000" dirty="0">
                <a:solidFill>
                  <a:srgbClr val="000000"/>
                </a:solidFill>
                <a:latin typeface="Abadi" panose="020B0604020104020204" pitchFamily="34" charset="0"/>
              </a:rPr>
              <a:t>P</a:t>
            </a:r>
            <a:r>
              <a:rPr lang="en-US" sz="2000" b="0" i="0" dirty="0">
                <a:solidFill>
                  <a:srgbClr val="000000"/>
                </a:solidFill>
                <a:effectLst/>
                <a:latin typeface="Abadi" panose="020B0604020104020204" pitchFamily="34" charset="0"/>
              </a:rPr>
              <a:t>ayload </a:t>
            </a:r>
            <a:r>
              <a:rPr lang="en-US" sz="2000" dirty="0">
                <a:solidFill>
                  <a:srgbClr val="000000"/>
                </a:solidFill>
                <a:latin typeface="Abadi" panose="020B0604020104020204" pitchFamily="34" charset="0"/>
              </a:rPr>
              <a:t>M</a:t>
            </a:r>
            <a:r>
              <a:rPr lang="en-US" sz="2000" b="0" i="0" dirty="0">
                <a:solidFill>
                  <a:srgbClr val="000000"/>
                </a:solidFill>
                <a:effectLst/>
                <a:latin typeface="Abadi" panose="020B0604020104020204" pitchFamily="34" charset="0"/>
              </a:rPr>
              <a:t>ass between 4000 and 6000</a:t>
            </a:r>
            <a:r>
              <a:rPr lang="en-US" sz="1800" dirty="0"/>
              <a:t> </a:t>
            </a:r>
            <a:br>
              <a:rPr lang="en-US" sz="1800" dirty="0"/>
            </a:br>
            <a:endParaRPr lang="en-US" sz="24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7" name="Picture 6">
            <a:extLst>
              <a:ext uri="{FF2B5EF4-FFF2-40B4-BE49-F238E27FC236}">
                <a16:creationId xmlns:a16="http://schemas.microsoft.com/office/drawing/2014/main" id="{C5FF6CD6-9CB2-814E-603D-FC7D400E3BAB}"/>
              </a:ext>
            </a:extLst>
          </p:cNvPr>
          <p:cNvPicPr>
            <a:picLocks noChangeAspect="1"/>
          </p:cNvPicPr>
          <p:nvPr/>
        </p:nvPicPr>
        <p:blipFill>
          <a:blip r:embed="rId3"/>
          <a:stretch>
            <a:fillRect/>
          </a:stretch>
        </p:blipFill>
        <p:spPr>
          <a:xfrm>
            <a:off x="1339526" y="3016332"/>
            <a:ext cx="8209878" cy="239929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3" name="TextBox 2">
            <a:extLst>
              <a:ext uri="{FF2B5EF4-FFF2-40B4-BE49-F238E27FC236}">
                <a16:creationId xmlns:a16="http://schemas.microsoft.com/office/drawing/2014/main" id="{DDC1726E-24D9-0CB8-1718-1A7FA3B065A2}"/>
              </a:ext>
            </a:extLst>
          </p:cNvPr>
          <p:cNvSpPr txBox="1"/>
          <p:nvPr/>
        </p:nvSpPr>
        <p:spPr>
          <a:xfrm>
            <a:off x="838200" y="1391541"/>
            <a:ext cx="10515600" cy="4796185"/>
          </a:xfrm>
          <a:prstGeom prst="rect">
            <a:avLst/>
          </a:prstGeom>
          <a:noFill/>
        </p:spPr>
        <p:txBody>
          <a:bodyPr wrap="square">
            <a:spAutoFit/>
          </a:bodyPr>
          <a:lstStyle/>
          <a:p>
            <a:r>
              <a:rPr lang="en-GB" dirty="0">
                <a:solidFill>
                  <a:srgbClr val="292929"/>
                </a:solidFill>
                <a:latin typeface="Abadi" panose="020B0604020104020204" pitchFamily="34" charset="0"/>
              </a:rPr>
              <a:t>Goal of this</a:t>
            </a:r>
            <a:r>
              <a:rPr lang="hr-HR" dirty="0">
                <a:solidFill>
                  <a:srgbClr val="292929"/>
                </a:solidFill>
                <a:latin typeface="Abadi" panose="020B0604020104020204" pitchFamily="34" charset="0"/>
              </a:rPr>
              <a:t> capstone project</a:t>
            </a:r>
            <a:r>
              <a:rPr lang="en-GB" dirty="0">
                <a:solidFill>
                  <a:srgbClr val="292929"/>
                </a:solidFill>
                <a:latin typeface="Abadi" panose="020B0604020104020204" pitchFamily="34" charset="0"/>
              </a:rPr>
              <a:t> is to</a:t>
            </a:r>
            <a:r>
              <a:rPr lang="hr-HR" dirty="0">
                <a:solidFill>
                  <a:srgbClr val="292929"/>
                </a:solidFill>
                <a:latin typeface="Abadi" panose="020B0604020104020204" pitchFamily="34" charset="0"/>
              </a:rPr>
              <a:t> predict whether the SpaceX Falcon 9 first stage will land</a:t>
            </a:r>
            <a:r>
              <a:rPr lang="en-GB" dirty="0">
                <a:solidFill>
                  <a:srgbClr val="292929"/>
                </a:solidFill>
                <a:latin typeface="Abadi" panose="020B0604020104020204" pitchFamily="34" charset="0"/>
              </a:rPr>
              <a:t> </a:t>
            </a:r>
            <a:r>
              <a:rPr lang="hr-HR" dirty="0">
                <a:solidFill>
                  <a:srgbClr val="292929"/>
                </a:solidFill>
                <a:latin typeface="Abadi" panose="020B0604020104020204" pitchFamily="34" charset="0"/>
              </a:rPr>
              <a:t>successfully. </a:t>
            </a:r>
            <a:r>
              <a:rPr lang="en-GB" dirty="0">
                <a:solidFill>
                  <a:srgbClr val="292929"/>
                </a:solidFill>
                <a:latin typeface="Abadi" panose="020B0604020104020204" pitchFamily="34" charset="0"/>
              </a:rPr>
              <a:t>This is crucial because </a:t>
            </a:r>
            <a:r>
              <a:rPr lang="en-US" dirty="0">
                <a:solidFill>
                  <a:srgbClr val="292929"/>
                </a:solidFill>
                <a:latin typeface="Abadi" panose="020B0604020104020204" pitchFamily="34" charset="0"/>
              </a:rPr>
              <a:t>if we can determine if the first stage will land, we can determine the cost of a launch. </a:t>
            </a:r>
            <a:r>
              <a:rPr lang="en-GB" dirty="0">
                <a:solidFill>
                  <a:srgbClr val="292929"/>
                </a:solidFill>
                <a:latin typeface="Abadi" panose="020B0604020104020204" pitchFamily="34" charset="0"/>
              </a:rPr>
              <a:t>In order to </a:t>
            </a:r>
            <a:r>
              <a:rPr lang="hr-HR" dirty="0">
                <a:solidFill>
                  <a:srgbClr val="292929"/>
                </a:solidFill>
                <a:latin typeface="Abadi" panose="020B0604020104020204" pitchFamily="34" charset="0"/>
              </a:rPr>
              <a:t>achieve</a:t>
            </a:r>
            <a:r>
              <a:rPr lang="en-GB" dirty="0">
                <a:solidFill>
                  <a:srgbClr val="292929"/>
                </a:solidFill>
                <a:latin typeface="Abadi" panose="020B0604020104020204" pitchFamily="34" charset="0"/>
              </a:rPr>
              <a:t> this following methodologies were used:</a:t>
            </a:r>
          </a:p>
          <a:p>
            <a:pPr marL="285750" indent="-285750">
              <a:lnSpc>
                <a:spcPct val="100000"/>
              </a:lnSpc>
              <a:spcBef>
                <a:spcPts val="1400"/>
              </a:spcBef>
              <a:buFont typeface="Arial" panose="020B0604020202020204" pitchFamily="34" charset="0"/>
              <a:buChar char="•"/>
            </a:pPr>
            <a:r>
              <a:rPr lang="en-US" sz="1400" dirty="0">
                <a:solidFill>
                  <a:srgbClr val="292929"/>
                </a:solidFill>
                <a:latin typeface="Abadi" panose="020B0604020104020204" pitchFamily="34" charset="0"/>
              </a:rPr>
              <a:t>Data Collection through API</a:t>
            </a:r>
          </a:p>
          <a:p>
            <a:pPr marL="285750" indent="-285750">
              <a:lnSpc>
                <a:spcPct val="100000"/>
              </a:lnSpc>
              <a:spcBef>
                <a:spcPts val="1400"/>
              </a:spcBef>
              <a:buFont typeface="Arial" panose="020B0604020202020204" pitchFamily="34" charset="0"/>
              <a:buChar char="•"/>
            </a:pPr>
            <a:r>
              <a:rPr lang="en-US" sz="1400" dirty="0">
                <a:solidFill>
                  <a:schemeClr val="accent3">
                    <a:lumMod val="25000"/>
                  </a:schemeClr>
                </a:solidFill>
                <a:latin typeface="Abadi" panose="020B0604020104020204" pitchFamily="34" charset="0"/>
              </a:rPr>
              <a:t>Data Collection with Web Scraping</a:t>
            </a:r>
          </a:p>
          <a:p>
            <a:pPr marL="285750" indent="-285750">
              <a:lnSpc>
                <a:spcPct val="100000"/>
              </a:lnSpc>
              <a:spcBef>
                <a:spcPts val="1400"/>
              </a:spcBef>
              <a:buFont typeface="Arial" panose="020B0604020202020204" pitchFamily="34" charset="0"/>
              <a:buChar char="•"/>
            </a:pPr>
            <a:r>
              <a:rPr lang="en-US" sz="1400" dirty="0">
                <a:solidFill>
                  <a:schemeClr val="accent3">
                    <a:lumMod val="25000"/>
                  </a:schemeClr>
                </a:solidFill>
                <a:latin typeface="Abadi" panose="020B0604020104020204" pitchFamily="34" charset="0"/>
              </a:rPr>
              <a:t>Data Wrangling</a:t>
            </a:r>
          </a:p>
          <a:p>
            <a:pPr marL="285750" indent="-285750">
              <a:lnSpc>
                <a:spcPct val="100000"/>
              </a:lnSpc>
              <a:spcBef>
                <a:spcPts val="1400"/>
              </a:spcBef>
              <a:buFont typeface="Arial" panose="020B0604020202020204" pitchFamily="34" charset="0"/>
              <a:buChar char="•"/>
            </a:pPr>
            <a:r>
              <a:rPr lang="en-US" sz="1400" dirty="0">
                <a:solidFill>
                  <a:schemeClr val="accent3">
                    <a:lumMod val="25000"/>
                  </a:schemeClr>
                </a:solidFill>
                <a:latin typeface="Abadi" panose="020B0604020104020204" pitchFamily="34" charset="0"/>
              </a:rPr>
              <a:t>Exploratory Data Analysis with SQL</a:t>
            </a:r>
          </a:p>
          <a:p>
            <a:pPr marL="285750" indent="-285750">
              <a:lnSpc>
                <a:spcPct val="100000"/>
              </a:lnSpc>
              <a:spcBef>
                <a:spcPts val="1400"/>
              </a:spcBef>
              <a:buFont typeface="Arial" panose="020B0604020202020204" pitchFamily="34" charset="0"/>
              <a:buChar char="•"/>
            </a:pPr>
            <a:r>
              <a:rPr lang="en-US" sz="1400" dirty="0">
                <a:solidFill>
                  <a:schemeClr val="accent3">
                    <a:lumMod val="25000"/>
                  </a:schemeClr>
                </a:solidFill>
                <a:latin typeface="Abadi" panose="020B0604020104020204" pitchFamily="34" charset="0"/>
              </a:rPr>
              <a:t>Exploratory Data Analysis with Data Visualization</a:t>
            </a:r>
          </a:p>
          <a:p>
            <a:pPr marL="285750" indent="-285750">
              <a:lnSpc>
                <a:spcPct val="100000"/>
              </a:lnSpc>
              <a:spcBef>
                <a:spcPts val="1400"/>
              </a:spcBef>
              <a:buFont typeface="Arial" panose="020B0604020202020204" pitchFamily="34" charset="0"/>
              <a:buChar char="•"/>
            </a:pPr>
            <a:r>
              <a:rPr lang="en-US" sz="1400" dirty="0">
                <a:solidFill>
                  <a:schemeClr val="accent3">
                    <a:lumMod val="25000"/>
                  </a:schemeClr>
                </a:solidFill>
                <a:latin typeface="Abadi" panose="020B0604020104020204" pitchFamily="34" charset="0"/>
              </a:rPr>
              <a:t>Interactive Visual Analytics with Folium</a:t>
            </a:r>
          </a:p>
          <a:p>
            <a:pPr marL="285750" indent="-285750">
              <a:lnSpc>
                <a:spcPct val="100000"/>
              </a:lnSpc>
              <a:spcBef>
                <a:spcPts val="1400"/>
              </a:spcBef>
              <a:buFont typeface="Arial" panose="020B0604020202020204" pitchFamily="34" charset="0"/>
              <a:buChar char="•"/>
            </a:pPr>
            <a:r>
              <a:rPr lang="en-US" sz="1400" dirty="0">
                <a:solidFill>
                  <a:schemeClr val="accent3">
                    <a:lumMod val="25000"/>
                  </a:schemeClr>
                </a:solidFill>
                <a:latin typeface="Abadi" panose="020B0604020104020204" pitchFamily="34" charset="0"/>
              </a:rPr>
              <a:t>Machine Learning Prediction</a:t>
            </a:r>
          </a:p>
          <a:p>
            <a:endParaRPr lang="en-GB" dirty="0"/>
          </a:p>
          <a:p>
            <a:r>
              <a:rPr lang="en-GB" dirty="0">
                <a:solidFill>
                  <a:srgbClr val="292929"/>
                </a:solidFill>
                <a:latin typeface="Abadi" panose="020B0604020104020204" pitchFamily="34" charset="0"/>
              </a:rPr>
              <a:t>Results of the analysis show that there are some f</a:t>
            </a:r>
            <a:r>
              <a:rPr lang="hr-HR" dirty="0">
                <a:solidFill>
                  <a:srgbClr val="292929"/>
                </a:solidFill>
                <a:latin typeface="Abadi" panose="020B0604020104020204" pitchFamily="34" charset="0"/>
              </a:rPr>
              <a:t>eatures of rocket</a:t>
            </a:r>
            <a:r>
              <a:rPr lang="en-GB" dirty="0">
                <a:solidFill>
                  <a:srgbClr val="292929"/>
                </a:solidFill>
                <a:latin typeface="Abadi" panose="020B0604020104020204" pitchFamily="34" charset="0"/>
              </a:rPr>
              <a:t> </a:t>
            </a:r>
            <a:r>
              <a:rPr lang="hr-HR" dirty="0">
                <a:solidFill>
                  <a:srgbClr val="292929"/>
                </a:solidFill>
                <a:latin typeface="Abadi" panose="020B0604020104020204" pitchFamily="34" charset="0"/>
              </a:rPr>
              <a:t>launches </a:t>
            </a:r>
            <a:r>
              <a:rPr lang="en-GB" dirty="0">
                <a:solidFill>
                  <a:srgbClr val="292929"/>
                </a:solidFill>
                <a:latin typeface="Abadi" panose="020B0604020104020204" pitchFamily="34" charset="0"/>
              </a:rPr>
              <a:t>that </a:t>
            </a:r>
            <a:r>
              <a:rPr lang="hr-HR" dirty="0">
                <a:solidFill>
                  <a:srgbClr val="292929"/>
                </a:solidFill>
                <a:latin typeface="Abadi" panose="020B0604020104020204" pitchFamily="34" charset="0"/>
              </a:rPr>
              <a:t>have a correlation with the success</a:t>
            </a:r>
            <a:r>
              <a:rPr lang="en-GB" dirty="0">
                <a:solidFill>
                  <a:srgbClr val="292929"/>
                </a:solidFill>
                <a:latin typeface="Abadi" panose="020B0604020104020204" pitchFamily="34" charset="0"/>
              </a:rPr>
              <a:t>full outcome of the</a:t>
            </a:r>
            <a:r>
              <a:rPr lang="hr-HR" dirty="0">
                <a:solidFill>
                  <a:srgbClr val="292929"/>
                </a:solidFill>
                <a:latin typeface="Abadi" panose="020B0604020104020204" pitchFamily="34" charset="0"/>
              </a:rPr>
              <a:t> launches. </a:t>
            </a:r>
            <a:endParaRPr lang="en-GB" dirty="0">
              <a:solidFill>
                <a:srgbClr val="292929"/>
              </a:solidFill>
              <a:latin typeface="Abadi" panose="020B0604020104020204" pitchFamily="34" charset="0"/>
            </a:endParaRPr>
          </a:p>
          <a:p>
            <a:r>
              <a:rPr lang="en-GB" dirty="0">
                <a:solidFill>
                  <a:srgbClr val="292929"/>
                </a:solidFill>
                <a:latin typeface="Abadi" panose="020B0604020104020204" pitchFamily="34" charset="0"/>
              </a:rPr>
              <a:t>Final conclusion is that </a:t>
            </a:r>
            <a:r>
              <a:rPr lang="hr-HR" dirty="0">
                <a:solidFill>
                  <a:srgbClr val="292929"/>
                </a:solidFill>
                <a:latin typeface="Abadi" panose="020B0604020104020204" pitchFamily="34" charset="0"/>
              </a:rPr>
              <a:t>Decision Tree may be the best machine learning algorithm</a:t>
            </a:r>
            <a:r>
              <a:rPr lang="en-GB" dirty="0">
                <a:solidFill>
                  <a:srgbClr val="292929"/>
                </a:solidFill>
                <a:latin typeface="Abadi" panose="020B0604020104020204" pitchFamily="34" charset="0"/>
              </a:rPr>
              <a:t> </a:t>
            </a:r>
            <a:r>
              <a:rPr lang="hr-HR" dirty="0">
                <a:solidFill>
                  <a:srgbClr val="292929"/>
                </a:solidFill>
                <a:latin typeface="Abadi" panose="020B0604020104020204" pitchFamily="34" charset="0"/>
              </a:rPr>
              <a:t>for</a:t>
            </a:r>
            <a:r>
              <a:rPr lang="en-GB" dirty="0">
                <a:solidFill>
                  <a:srgbClr val="292929"/>
                </a:solidFill>
                <a:latin typeface="Abadi" panose="020B0604020104020204" pitchFamily="34" charset="0"/>
              </a:rPr>
              <a:t> </a:t>
            </a:r>
            <a:r>
              <a:rPr lang="hr-HR" dirty="0">
                <a:solidFill>
                  <a:srgbClr val="292929"/>
                </a:solidFill>
                <a:latin typeface="Abadi" panose="020B0604020104020204" pitchFamily="34" charset="0"/>
              </a:rPr>
              <a:t>this problem</a:t>
            </a:r>
            <a:r>
              <a:rPr lang="en-GB" dirty="0">
                <a:solidFill>
                  <a:srgbClr val="292929"/>
                </a:solidFill>
                <a:latin typeface="Abadi" panose="020B0604020104020204" pitchFamily="34" charset="0"/>
              </a:rPr>
              <a:t>.</a:t>
            </a:r>
            <a:endParaRPr lang="hr-HR" dirty="0">
              <a:solidFill>
                <a:srgbClr val="292929"/>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US" sz="1800" dirty="0">
                <a:solidFill>
                  <a:srgbClr val="000000"/>
                </a:solidFill>
                <a:latin typeface="Abadi" panose="020B0604020104020204" pitchFamily="34" charset="0"/>
              </a:rPr>
              <a:t>COUNT for each type of Mission Outcome was used, where data were grouped by Mission Outcome</a:t>
            </a:r>
          </a:p>
          <a:p>
            <a:r>
              <a:rPr lang="en-US" sz="1800" dirty="0">
                <a:solidFill>
                  <a:srgbClr val="000000"/>
                </a:solidFill>
                <a:latin typeface="Abadi" panose="020B0604020104020204" pitchFamily="34" charset="0"/>
              </a:rPr>
              <a:t>Total successful missions were 100, and there was only 1 failed</a:t>
            </a:r>
          </a:p>
          <a:p>
            <a:r>
              <a:rPr lang="en-US" sz="1800" dirty="0">
                <a:solidFill>
                  <a:srgbClr val="000000"/>
                </a:solidFill>
                <a:latin typeface="Abadi" panose="020B0604020104020204" pitchFamily="34" charset="0"/>
              </a:rPr>
              <a:t>LIKE “success” /”failure” could have been used for Mission Outcome to have only for total for success and failure without details of the outcome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BFA66202-A8F4-7FF7-9667-70D9F95D76FA}"/>
              </a:ext>
            </a:extLst>
          </p:cNvPr>
          <p:cNvPicPr>
            <a:picLocks noChangeAspect="1"/>
          </p:cNvPicPr>
          <p:nvPr/>
        </p:nvPicPr>
        <p:blipFill>
          <a:blip r:embed="rId3"/>
          <a:stretch>
            <a:fillRect/>
          </a:stretch>
        </p:blipFill>
        <p:spPr>
          <a:xfrm>
            <a:off x="1282867" y="3553223"/>
            <a:ext cx="7200176" cy="247235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3635735" cy="419994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Boosters that have carried the maximum payload were identified by using a subquery in the WHERE clause and the MAX() function. </a:t>
            </a:r>
            <a:br>
              <a:rPr lang="en-US" sz="2200" dirty="0">
                <a:solidFill>
                  <a:schemeClr val="accent3">
                    <a:lumMod val="25000"/>
                  </a:schemeClr>
                </a:solidFill>
                <a:latin typeface="Abadi" panose="020B0604020104020204" pitchFamily="34" charset="0"/>
              </a:rPr>
            </a:b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A6C7A01E-D3DC-6A0A-2F8C-755F7AE637BF}"/>
              </a:ext>
            </a:extLst>
          </p:cNvPr>
          <p:cNvPicPr>
            <a:picLocks noChangeAspect="1"/>
          </p:cNvPicPr>
          <p:nvPr/>
        </p:nvPicPr>
        <p:blipFill>
          <a:blip r:embed="rId3"/>
          <a:stretch>
            <a:fillRect/>
          </a:stretch>
        </p:blipFill>
        <p:spPr>
          <a:xfrm>
            <a:off x="4599617" y="2078414"/>
            <a:ext cx="6850082" cy="384575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r>
              <a:rPr lang="en-US" sz="2200" dirty="0">
                <a:solidFill>
                  <a:schemeClr val="accent3">
                    <a:lumMod val="25000"/>
                  </a:schemeClr>
                </a:solidFill>
                <a:latin typeface="Abadi"/>
              </a:rPr>
              <a:t>Combinations of WHERE, LIKE, AND clauses were used for failed landing outcomes in exact month, their booster versions, and launch site names for year 2015 </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9C9AC939-F6BE-8DA4-F255-EB3FD278440C}"/>
              </a:ext>
            </a:extLst>
          </p:cNvPr>
          <p:cNvPicPr>
            <a:picLocks noChangeAspect="1"/>
          </p:cNvPicPr>
          <p:nvPr/>
        </p:nvPicPr>
        <p:blipFill>
          <a:blip r:embed="rId3"/>
          <a:stretch>
            <a:fillRect/>
          </a:stretch>
        </p:blipFill>
        <p:spPr>
          <a:xfrm>
            <a:off x="807476" y="3150949"/>
            <a:ext cx="9708123" cy="2267591"/>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71060"/>
            <a:ext cx="9745589" cy="187966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COUNT() function was used to count the different landing outcomes.</a:t>
            </a:r>
          </a:p>
          <a:p>
            <a:pPr>
              <a:lnSpc>
                <a:spcPct val="100000"/>
              </a:lnSpc>
              <a:spcBef>
                <a:spcPts val="1400"/>
              </a:spcBef>
            </a:pPr>
            <a:r>
              <a:rPr lang="en-US" sz="2200" dirty="0">
                <a:solidFill>
                  <a:schemeClr val="accent3">
                    <a:lumMod val="25000"/>
                  </a:schemeClr>
                </a:solidFill>
                <a:latin typeface="Abadi"/>
              </a:rPr>
              <a:t>The WHERE and BETWEEN clauses filtered the results to only include results between in defined timeframe. GROUPBY ensured that the counts were grouped by their outcome. ORDERBY and DESC clauses were used to sort the results by descending order</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8810F2DD-839D-5F41-9EA9-B284D088F330}"/>
              </a:ext>
            </a:extLst>
          </p:cNvPr>
          <p:cNvPicPr>
            <a:picLocks noChangeAspect="1"/>
          </p:cNvPicPr>
          <p:nvPr/>
        </p:nvPicPr>
        <p:blipFill>
          <a:blip r:embed="rId3"/>
          <a:stretch>
            <a:fillRect/>
          </a:stretch>
        </p:blipFill>
        <p:spPr>
          <a:xfrm>
            <a:off x="1764503" y="3562550"/>
            <a:ext cx="7058863" cy="270642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5179528" cy="4351338"/>
          </a:xfrm>
          <a:prstGeom prst="rect">
            <a:avLst/>
          </a:prstGeom>
        </p:spPr>
        <p:txBody>
          <a:bodyPr lIns="91440" tIns="45720" rIns="91440" bIns="45720" anchor="t">
            <a:normAutofit/>
          </a:bodyPr>
          <a:lstStyle/>
          <a:p>
            <a:pPr>
              <a:lnSpc>
                <a:spcPct val="100000"/>
              </a:lnSpc>
              <a:spcBef>
                <a:spcPts val="1400"/>
              </a:spcBef>
            </a:pPr>
            <a:r>
              <a:rPr lang="en-US" dirty="0">
                <a:solidFill>
                  <a:schemeClr val="accent3">
                    <a:lumMod val="25000"/>
                  </a:schemeClr>
                </a:solidFill>
              </a:rPr>
              <a:t>SpaceX launch sites are in the United States of America, strategically placed near the coast, in Florida and California</a:t>
            </a:r>
          </a:p>
          <a:p>
            <a:pPr>
              <a:lnSpc>
                <a:spcPct val="100000"/>
              </a:lnSpc>
              <a:spcBef>
                <a:spcPts val="1400"/>
              </a:spcBef>
            </a:pPr>
            <a:endParaRPr lang="en-US" dirty="0">
              <a:solidFill>
                <a:schemeClr val="accent3">
                  <a:lumMod val="25000"/>
                </a:schemeClr>
              </a:solidFill>
            </a:endParaRPr>
          </a:p>
          <a:p>
            <a:pPr>
              <a:lnSpc>
                <a:spcPct val="100000"/>
              </a:lnSpc>
              <a:spcBef>
                <a:spcPts val="1400"/>
              </a:spcBef>
            </a:pPr>
            <a:r>
              <a:rPr lang="en-US" dirty="0">
                <a:solidFill>
                  <a:schemeClr val="accent3">
                    <a:lumMod val="25000"/>
                  </a:schemeClr>
                </a:solidFill>
              </a:rPr>
              <a:t>In Florida there are three launch sites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site locations</a:t>
            </a:r>
          </a:p>
        </p:txBody>
      </p:sp>
      <p:pic>
        <p:nvPicPr>
          <p:cNvPr id="6" name="Picture 5" descr="A map of the united states&#10;&#10;Description automatically generated">
            <a:extLst>
              <a:ext uri="{FF2B5EF4-FFF2-40B4-BE49-F238E27FC236}">
                <a16:creationId xmlns:a16="http://schemas.microsoft.com/office/drawing/2014/main" id="{A842CFB1-97CF-1B08-DAB1-8B6D76521025}"/>
              </a:ext>
            </a:extLst>
          </p:cNvPr>
          <p:cNvPicPr>
            <a:picLocks noChangeAspect="1"/>
          </p:cNvPicPr>
          <p:nvPr/>
        </p:nvPicPr>
        <p:blipFill>
          <a:blip r:embed="rId3"/>
          <a:stretch>
            <a:fillRect/>
          </a:stretch>
        </p:blipFill>
        <p:spPr>
          <a:xfrm>
            <a:off x="6447705" y="1950002"/>
            <a:ext cx="4534133" cy="1606633"/>
          </a:xfrm>
          <a:prstGeom prst="rect">
            <a:avLst/>
          </a:prstGeom>
        </p:spPr>
      </p:pic>
      <p:pic>
        <p:nvPicPr>
          <p:cNvPr id="8" name="Picture 7" descr="A map of a city&#10;&#10;Description automatically generated">
            <a:extLst>
              <a:ext uri="{FF2B5EF4-FFF2-40B4-BE49-F238E27FC236}">
                <a16:creationId xmlns:a16="http://schemas.microsoft.com/office/drawing/2014/main" id="{E7E6E76F-7F1F-B3B6-F7ED-F9A730C37C71}"/>
              </a:ext>
            </a:extLst>
          </p:cNvPr>
          <p:cNvPicPr>
            <a:picLocks noChangeAspect="1"/>
          </p:cNvPicPr>
          <p:nvPr/>
        </p:nvPicPr>
        <p:blipFill>
          <a:blip r:embed="rId4"/>
          <a:stretch>
            <a:fillRect/>
          </a:stretch>
        </p:blipFill>
        <p:spPr>
          <a:xfrm>
            <a:off x="6447705" y="4285584"/>
            <a:ext cx="3473629" cy="173998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Green markers are used for success and red for failure for each launch site</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(un)successful outcomes</a:t>
            </a:r>
          </a:p>
        </p:txBody>
      </p:sp>
      <p:pic>
        <p:nvPicPr>
          <p:cNvPr id="4" name="Picture 3" descr="A map with a group of points&#10;&#10;Description automatically generated">
            <a:extLst>
              <a:ext uri="{FF2B5EF4-FFF2-40B4-BE49-F238E27FC236}">
                <a16:creationId xmlns:a16="http://schemas.microsoft.com/office/drawing/2014/main" id="{772732D1-98BB-288D-271C-CEF97A07DAA7}"/>
              </a:ext>
            </a:extLst>
          </p:cNvPr>
          <p:cNvPicPr>
            <a:picLocks noChangeAspect="1"/>
          </p:cNvPicPr>
          <p:nvPr/>
        </p:nvPicPr>
        <p:blipFill>
          <a:blip r:embed="rId3"/>
          <a:stretch>
            <a:fillRect/>
          </a:stretch>
        </p:blipFill>
        <p:spPr>
          <a:xfrm>
            <a:off x="5654723" y="4552788"/>
            <a:ext cx="2273417" cy="1244664"/>
          </a:xfrm>
          <a:prstGeom prst="rect">
            <a:avLst/>
          </a:prstGeom>
        </p:spPr>
      </p:pic>
      <p:pic>
        <p:nvPicPr>
          <p:cNvPr id="7" name="Picture 6" descr="A screenshot of a map&#10;&#10;Description automatically generated">
            <a:extLst>
              <a:ext uri="{FF2B5EF4-FFF2-40B4-BE49-F238E27FC236}">
                <a16:creationId xmlns:a16="http://schemas.microsoft.com/office/drawing/2014/main" id="{1980C50F-499B-7054-F3A1-0A6ACF8738F8}"/>
              </a:ext>
            </a:extLst>
          </p:cNvPr>
          <p:cNvPicPr>
            <a:picLocks noChangeAspect="1"/>
          </p:cNvPicPr>
          <p:nvPr/>
        </p:nvPicPr>
        <p:blipFill>
          <a:blip r:embed="rId4"/>
          <a:stretch>
            <a:fillRect/>
          </a:stretch>
        </p:blipFill>
        <p:spPr>
          <a:xfrm>
            <a:off x="4721154" y="2511378"/>
            <a:ext cx="2749691" cy="1835244"/>
          </a:xfrm>
          <a:prstGeom prst="rect">
            <a:avLst/>
          </a:prstGeom>
        </p:spPr>
      </p:pic>
      <p:pic>
        <p:nvPicPr>
          <p:cNvPr id="10" name="Picture 9" descr="A screenshot of a map&#10;&#10;Description automatically generated">
            <a:extLst>
              <a:ext uri="{FF2B5EF4-FFF2-40B4-BE49-F238E27FC236}">
                <a16:creationId xmlns:a16="http://schemas.microsoft.com/office/drawing/2014/main" id="{4E2C65D7-57E3-298C-11C7-3ECFCC330FBD}"/>
              </a:ext>
            </a:extLst>
          </p:cNvPr>
          <p:cNvPicPr>
            <a:picLocks noChangeAspect="1"/>
          </p:cNvPicPr>
          <p:nvPr/>
        </p:nvPicPr>
        <p:blipFill>
          <a:blip r:embed="rId5"/>
          <a:stretch>
            <a:fillRect/>
          </a:stretch>
        </p:blipFill>
        <p:spPr>
          <a:xfrm>
            <a:off x="7631310" y="2595599"/>
            <a:ext cx="1473276" cy="1219263"/>
          </a:xfrm>
          <a:prstGeom prst="rect">
            <a:avLst/>
          </a:prstGeom>
        </p:spPr>
      </p:pic>
      <p:pic>
        <p:nvPicPr>
          <p:cNvPr id="12" name="Picture 11" descr="A map with a location pin point&#10;&#10;Description automatically generated with medium confidence">
            <a:extLst>
              <a:ext uri="{FF2B5EF4-FFF2-40B4-BE49-F238E27FC236}">
                <a16:creationId xmlns:a16="http://schemas.microsoft.com/office/drawing/2014/main" id="{D9D52C83-C454-0A83-AB83-C9DCC5A89D8F}"/>
              </a:ext>
            </a:extLst>
          </p:cNvPr>
          <p:cNvPicPr>
            <a:picLocks noChangeAspect="1"/>
          </p:cNvPicPr>
          <p:nvPr/>
        </p:nvPicPr>
        <p:blipFill>
          <a:blip r:embed="rId6"/>
          <a:stretch>
            <a:fillRect/>
          </a:stretch>
        </p:blipFill>
        <p:spPr>
          <a:xfrm>
            <a:off x="1107572" y="2854610"/>
            <a:ext cx="2540131" cy="210195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9"/>
            <a:ext cx="10515601" cy="100975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Distance of specific launch site to its proximities such as railway, highway, coastline was calculated and displayed, and the distance here is not that big</a:t>
            </a:r>
            <a:endParaRPr lang="en-US"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4" name="Picture 3">
            <a:extLst>
              <a:ext uri="{FF2B5EF4-FFF2-40B4-BE49-F238E27FC236}">
                <a16:creationId xmlns:a16="http://schemas.microsoft.com/office/drawing/2014/main" id="{6A0036E2-188C-E514-6B0C-714A089838EF}"/>
              </a:ext>
            </a:extLst>
          </p:cNvPr>
          <p:cNvPicPr>
            <a:picLocks noChangeAspect="1"/>
          </p:cNvPicPr>
          <p:nvPr/>
        </p:nvPicPr>
        <p:blipFill>
          <a:blip r:embed="rId3"/>
          <a:stretch>
            <a:fillRect/>
          </a:stretch>
        </p:blipFill>
        <p:spPr>
          <a:xfrm>
            <a:off x="1120363" y="2498569"/>
            <a:ext cx="4317483" cy="988025"/>
          </a:xfrm>
          <a:prstGeom prst="rect">
            <a:avLst/>
          </a:prstGeom>
        </p:spPr>
      </p:pic>
      <p:pic>
        <p:nvPicPr>
          <p:cNvPr id="7" name="Picture 6">
            <a:extLst>
              <a:ext uri="{FF2B5EF4-FFF2-40B4-BE49-F238E27FC236}">
                <a16:creationId xmlns:a16="http://schemas.microsoft.com/office/drawing/2014/main" id="{79C542EC-C4EA-9CFB-F5C8-35B339D812B2}"/>
              </a:ext>
            </a:extLst>
          </p:cNvPr>
          <p:cNvPicPr>
            <a:picLocks noChangeAspect="1"/>
          </p:cNvPicPr>
          <p:nvPr/>
        </p:nvPicPr>
        <p:blipFill>
          <a:blip r:embed="rId4"/>
          <a:stretch>
            <a:fillRect/>
          </a:stretch>
        </p:blipFill>
        <p:spPr>
          <a:xfrm>
            <a:off x="7045377" y="4421864"/>
            <a:ext cx="810835" cy="2013422"/>
          </a:xfrm>
          <a:prstGeom prst="rect">
            <a:avLst/>
          </a:prstGeom>
        </p:spPr>
      </p:pic>
      <p:pic>
        <p:nvPicPr>
          <p:cNvPr id="10" name="Picture 9">
            <a:extLst>
              <a:ext uri="{FF2B5EF4-FFF2-40B4-BE49-F238E27FC236}">
                <a16:creationId xmlns:a16="http://schemas.microsoft.com/office/drawing/2014/main" id="{FED61BB3-D6B8-3C6E-E4F2-EF0FF572936C}"/>
              </a:ext>
            </a:extLst>
          </p:cNvPr>
          <p:cNvPicPr>
            <a:picLocks noChangeAspect="1"/>
          </p:cNvPicPr>
          <p:nvPr/>
        </p:nvPicPr>
        <p:blipFill>
          <a:blip r:embed="rId5"/>
          <a:stretch>
            <a:fillRect/>
          </a:stretch>
        </p:blipFill>
        <p:spPr>
          <a:xfrm>
            <a:off x="1120363" y="3597079"/>
            <a:ext cx="3606014" cy="674295"/>
          </a:xfrm>
          <a:prstGeom prst="rect">
            <a:avLst/>
          </a:prstGeom>
        </p:spPr>
      </p:pic>
      <p:pic>
        <p:nvPicPr>
          <p:cNvPr id="12" name="Picture 11">
            <a:extLst>
              <a:ext uri="{FF2B5EF4-FFF2-40B4-BE49-F238E27FC236}">
                <a16:creationId xmlns:a16="http://schemas.microsoft.com/office/drawing/2014/main" id="{8C6BCF45-81C3-43C7-E948-147CF89A270F}"/>
              </a:ext>
            </a:extLst>
          </p:cNvPr>
          <p:cNvPicPr>
            <a:picLocks noChangeAspect="1"/>
          </p:cNvPicPr>
          <p:nvPr/>
        </p:nvPicPr>
        <p:blipFill>
          <a:blip r:embed="rId6"/>
          <a:stretch>
            <a:fillRect/>
          </a:stretch>
        </p:blipFill>
        <p:spPr>
          <a:xfrm>
            <a:off x="5638150" y="2487046"/>
            <a:ext cx="2814455" cy="1757061"/>
          </a:xfrm>
          <a:prstGeom prst="rect">
            <a:avLst/>
          </a:prstGeom>
        </p:spPr>
      </p:pic>
      <p:sp>
        <p:nvSpPr>
          <p:cNvPr id="16" name="Content Placeholder 4">
            <a:extLst>
              <a:ext uri="{FF2B5EF4-FFF2-40B4-BE49-F238E27FC236}">
                <a16:creationId xmlns:a16="http://schemas.microsoft.com/office/drawing/2014/main" id="{75CCFA5A-7BD7-2ADB-C19D-A64B8685E7FC}"/>
              </a:ext>
            </a:extLst>
          </p:cNvPr>
          <p:cNvSpPr txBox="1">
            <a:spLocks/>
          </p:cNvSpPr>
          <p:nvPr/>
        </p:nvSpPr>
        <p:spPr>
          <a:xfrm>
            <a:off x="3279104" y="4884326"/>
            <a:ext cx="4051011" cy="1009756"/>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Distance to the nearest city (Melbourne) is much bigger for safety reasons</a:t>
            </a:r>
            <a:endParaRPr lang="en-US" dirty="0">
              <a:solidFill>
                <a:schemeClr val="accent3">
                  <a:lumMod val="25000"/>
                </a:schemeClr>
              </a:solidFill>
              <a:latin typeface="Abadi"/>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89382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KSC LC-39A Launch site has the most successful launches out of all launches (in percentage 41,7%)</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successful launches by launch site</a:t>
            </a:r>
          </a:p>
        </p:txBody>
      </p:sp>
      <p:pic>
        <p:nvPicPr>
          <p:cNvPr id="4" name="Picture 3">
            <a:extLst>
              <a:ext uri="{FF2B5EF4-FFF2-40B4-BE49-F238E27FC236}">
                <a16:creationId xmlns:a16="http://schemas.microsoft.com/office/drawing/2014/main" id="{D6819C8D-4777-53C6-8F09-B534573E443E}"/>
              </a:ext>
            </a:extLst>
          </p:cNvPr>
          <p:cNvPicPr>
            <a:picLocks noChangeAspect="1"/>
          </p:cNvPicPr>
          <p:nvPr/>
        </p:nvPicPr>
        <p:blipFill>
          <a:blip r:embed="rId3"/>
          <a:stretch>
            <a:fillRect/>
          </a:stretch>
        </p:blipFill>
        <p:spPr>
          <a:xfrm>
            <a:off x="1612684" y="2713513"/>
            <a:ext cx="7626319" cy="346208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3" name="TextBox 2">
            <a:extLst>
              <a:ext uri="{FF2B5EF4-FFF2-40B4-BE49-F238E27FC236}">
                <a16:creationId xmlns:a16="http://schemas.microsoft.com/office/drawing/2014/main" id="{0DC25E0D-1829-0895-AF40-3C7D046A998B}"/>
              </a:ext>
            </a:extLst>
          </p:cNvPr>
          <p:cNvSpPr txBox="1"/>
          <p:nvPr/>
        </p:nvSpPr>
        <p:spPr>
          <a:xfrm>
            <a:off x="828068" y="1711787"/>
            <a:ext cx="10629904" cy="3262432"/>
          </a:xfrm>
          <a:prstGeom prst="rect">
            <a:avLst/>
          </a:prstGeom>
          <a:noFill/>
        </p:spPr>
        <p:txBody>
          <a:bodyPr wrap="square">
            <a:spAutoFit/>
          </a:bodyPr>
          <a:lstStyle/>
          <a:p>
            <a:pPr marL="342900" indent="-342900">
              <a:buFont typeface="Arial" panose="020B0604020202020204" pitchFamily="34" charset="0"/>
              <a:buChar char="•"/>
            </a:pPr>
            <a:r>
              <a:rPr lang="en-US" sz="2200" b="0" i="0" dirty="0">
                <a:solidFill>
                  <a:srgbClr val="292929"/>
                </a:solidFill>
                <a:effectLst/>
                <a:latin typeface="Abadi" panose="020B0604020104020204" pitchFamily="34" charset="0"/>
              </a:rPr>
              <a:t>Project background and context</a:t>
            </a:r>
          </a:p>
          <a:p>
            <a:r>
              <a:rPr lang="en-US" sz="1800" b="0" i="0" dirty="0">
                <a:solidFill>
                  <a:srgbClr val="292929"/>
                </a:solidFill>
                <a:effectLst/>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r>
              <a:rPr lang="en-US" sz="1800" b="0" i="0" dirty="0">
                <a:solidFill>
                  <a:srgbClr val="292929"/>
                </a:solidFill>
                <a:effectLst/>
                <a:latin typeface="Abadi" panose="020B0604020104020204" pitchFamily="34" charset="0"/>
              </a:rPr>
              <a:t>This goal of the project is we will predict if the Falcon 9 first stage will land successfully.</a:t>
            </a:r>
          </a:p>
          <a:p>
            <a:endParaRPr lang="en-US" sz="1800" b="0" i="0" dirty="0">
              <a:solidFill>
                <a:srgbClr val="292929"/>
              </a:solidFill>
              <a:effectLst/>
              <a:latin typeface="Abadi" panose="020B0604020104020204" pitchFamily="34" charset="0"/>
            </a:endParaRPr>
          </a:p>
          <a:p>
            <a:r>
              <a:rPr lang="en-US" sz="2200" b="0" i="0" dirty="0">
                <a:solidFill>
                  <a:srgbClr val="292929"/>
                </a:solidFill>
                <a:effectLst/>
                <a:latin typeface="ArialMT"/>
              </a:rPr>
              <a:t>• </a:t>
            </a:r>
            <a:r>
              <a:rPr lang="en-US" sz="2200" b="0" i="0" dirty="0">
                <a:solidFill>
                  <a:srgbClr val="292929"/>
                </a:solidFill>
                <a:effectLst/>
                <a:latin typeface="Abadi" panose="020B0604020104020204" pitchFamily="34" charset="0"/>
              </a:rPr>
              <a:t>Problems you want to find answers</a:t>
            </a:r>
          </a:p>
          <a:p>
            <a:r>
              <a:rPr lang="en-US" dirty="0">
                <a:solidFill>
                  <a:srgbClr val="292929"/>
                </a:solidFill>
                <a:latin typeface="Abadi" panose="020B0604020104020204" pitchFamily="34" charset="0"/>
              </a:rPr>
              <a:t>The launch success rate may depend on many factors such as orbit type, payload mass, etc. Question to be answered by this project is: for a given set of features will the first stage of rocket launch finish successfully?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659710"/>
            <a:ext cx="10551583" cy="988827"/>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KSC LC-39A has a highest success rate with 76,9% success rate, while getting only 23,1% failure rate</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the highest launch success ratio</a:t>
            </a:r>
          </a:p>
        </p:txBody>
      </p:sp>
      <p:pic>
        <p:nvPicPr>
          <p:cNvPr id="7" name="Picture 6" descr="A blue and red pie chart&#10;&#10;Description automatically generated">
            <a:extLst>
              <a:ext uri="{FF2B5EF4-FFF2-40B4-BE49-F238E27FC236}">
                <a16:creationId xmlns:a16="http://schemas.microsoft.com/office/drawing/2014/main" id="{2D234A64-A4EA-DDD1-B851-086106D6A022}"/>
              </a:ext>
            </a:extLst>
          </p:cNvPr>
          <p:cNvPicPr>
            <a:picLocks noChangeAspect="1"/>
          </p:cNvPicPr>
          <p:nvPr/>
        </p:nvPicPr>
        <p:blipFill>
          <a:blip r:embed="rId3"/>
          <a:stretch>
            <a:fillRect/>
          </a:stretch>
        </p:blipFill>
        <p:spPr>
          <a:xfrm>
            <a:off x="1505566" y="2482622"/>
            <a:ext cx="8491333" cy="3542951"/>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493357"/>
            <a:ext cx="10414662" cy="135016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Success rates for low weighted payloads is higher than the heavy weighted payloads (below or above 5000 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for all sites</a:t>
            </a:r>
          </a:p>
        </p:txBody>
      </p:sp>
      <p:pic>
        <p:nvPicPr>
          <p:cNvPr id="9" name="Picture 8">
            <a:extLst>
              <a:ext uri="{FF2B5EF4-FFF2-40B4-BE49-F238E27FC236}">
                <a16:creationId xmlns:a16="http://schemas.microsoft.com/office/drawing/2014/main" id="{577A09ED-989D-810B-96E2-ABB91EC673EA}"/>
              </a:ext>
            </a:extLst>
          </p:cNvPr>
          <p:cNvPicPr>
            <a:picLocks noChangeAspect="1"/>
          </p:cNvPicPr>
          <p:nvPr/>
        </p:nvPicPr>
        <p:blipFill>
          <a:blip r:embed="rId3"/>
          <a:stretch>
            <a:fillRect/>
          </a:stretch>
        </p:blipFill>
        <p:spPr>
          <a:xfrm>
            <a:off x="638033" y="1406354"/>
            <a:ext cx="5457967" cy="2444876"/>
          </a:xfrm>
          <a:prstGeom prst="rect">
            <a:avLst/>
          </a:prstGeom>
        </p:spPr>
      </p:pic>
      <p:pic>
        <p:nvPicPr>
          <p:cNvPr id="11" name="Picture 10">
            <a:extLst>
              <a:ext uri="{FF2B5EF4-FFF2-40B4-BE49-F238E27FC236}">
                <a16:creationId xmlns:a16="http://schemas.microsoft.com/office/drawing/2014/main" id="{B35F5386-C7F1-1F97-477B-0C911E9CD3EF}"/>
              </a:ext>
            </a:extLst>
          </p:cNvPr>
          <p:cNvPicPr>
            <a:picLocks noChangeAspect="1"/>
          </p:cNvPicPr>
          <p:nvPr/>
        </p:nvPicPr>
        <p:blipFill>
          <a:blip r:embed="rId4"/>
          <a:stretch>
            <a:fillRect/>
          </a:stretch>
        </p:blipFill>
        <p:spPr>
          <a:xfrm>
            <a:off x="6272247" y="1406354"/>
            <a:ext cx="5281720" cy="2444876"/>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65374"/>
            <a:ext cx="10515600" cy="1447874"/>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model with the highest classification accuracy (with a score of 0.873)</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C8ECF580-6C49-4AD7-EBB0-BF9E7E944A05}"/>
              </a:ext>
            </a:extLst>
          </p:cNvPr>
          <p:cNvPicPr>
            <a:picLocks noChangeAspect="1"/>
          </p:cNvPicPr>
          <p:nvPr/>
        </p:nvPicPr>
        <p:blipFill>
          <a:blip r:embed="rId3"/>
          <a:stretch>
            <a:fillRect/>
          </a:stretch>
        </p:blipFill>
        <p:spPr>
          <a:xfrm>
            <a:off x="1037112" y="3232727"/>
            <a:ext cx="6592690" cy="1224049"/>
          </a:xfrm>
          <a:prstGeom prst="rect">
            <a:avLst/>
          </a:prstGeom>
        </p:spPr>
      </p:pic>
      <p:pic>
        <p:nvPicPr>
          <p:cNvPr id="7" name="Picture 6">
            <a:extLst>
              <a:ext uri="{FF2B5EF4-FFF2-40B4-BE49-F238E27FC236}">
                <a16:creationId xmlns:a16="http://schemas.microsoft.com/office/drawing/2014/main" id="{15385E33-3AAA-1536-8D04-B0E88BA13C6F}"/>
              </a:ext>
            </a:extLst>
          </p:cNvPr>
          <p:cNvPicPr>
            <a:picLocks noChangeAspect="1"/>
          </p:cNvPicPr>
          <p:nvPr/>
        </p:nvPicPr>
        <p:blipFill>
          <a:blip r:embed="rId4"/>
          <a:stretch>
            <a:fillRect/>
          </a:stretch>
        </p:blipFill>
        <p:spPr>
          <a:xfrm>
            <a:off x="6164670" y="2259402"/>
            <a:ext cx="5257319" cy="317070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799516" cy="3811588"/>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model predicted 12 successful landings when the True label was successful (</a:t>
            </a:r>
            <a:r>
              <a:rPr lang="en-US" sz="2200" dirty="0" err="1">
                <a:solidFill>
                  <a:schemeClr val="accent3">
                    <a:lumMod val="25000"/>
                  </a:schemeClr>
                </a:solidFill>
                <a:latin typeface="Abadi" panose="020B0604020104020204" pitchFamily="34" charset="0"/>
              </a:rPr>
              <a:t>TruePositive</a:t>
            </a:r>
            <a:r>
              <a:rPr lang="en-US" sz="2200" dirty="0">
                <a:solidFill>
                  <a:schemeClr val="accent3">
                    <a:lumMod val="25000"/>
                  </a:schemeClr>
                </a:solidFill>
                <a:latin typeface="Abadi" panose="020B0604020104020204" pitchFamily="34" charset="0"/>
              </a:rPr>
              <a:t>) and 3 unsuccessful landings where True label was failure (</a:t>
            </a:r>
            <a:r>
              <a:rPr lang="en-US" sz="2200" dirty="0" err="1">
                <a:solidFill>
                  <a:schemeClr val="accent3">
                    <a:lumMod val="25000"/>
                  </a:schemeClr>
                </a:solidFill>
                <a:latin typeface="Abadi" panose="020B0604020104020204" pitchFamily="34" charset="0"/>
              </a:rPr>
              <a:t>TrueNegative</a:t>
            </a:r>
            <a:r>
              <a:rPr lang="en-US" sz="2200"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panose="020B0604020104020204" pitchFamily="34" charset="0"/>
              </a:rPr>
              <a:t>The major problem are 3 unsuccessful landings when the True label was successful (False Positive). </a:t>
            </a:r>
          </a:p>
          <a:p>
            <a:pPr>
              <a:lnSpc>
                <a:spcPct val="100000"/>
              </a:lnSpc>
              <a:spcBef>
                <a:spcPts val="1400"/>
              </a:spcBef>
            </a:pPr>
            <a:r>
              <a:rPr lang="en-US" sz="2200" dirty="0">
                <a:solidFill>
                  <a:schemeClr val="accent3">
                    <a:lumMod val="25000"/>
                  </a:schemeClr>
                </a:solidFill>
                <a:latin typeface="Abadi" panose="020B0604020104020204" pitchFamily="34" charset="0"/>
              </a:rPr>
              <a:t>The model generally predicted successful landings.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49CE0A07-9800-5590-FD54-EA9B30F3A745}"/>
              </a:ext>
            </a:extLst>
          </p:cNvPr>
          <p:cNvPicPr>
            <a:picLocks noChangeAspect="1"/>
          </p:cNvPicPr>
          <p:nvPr/>
        </p:nvPicPr>
        <p:blipFill>
          <a:blip r:embed="rId3"/>
          <a:stretch>
            <a:fillRect/>
          </a:stretch>
        </p:blipFill>
        <p:spPr>
          <a:xfrm>
            <a:off x="5803985" y="2052442"/>
            <a:ext cx="4692891" cy="381654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0" y="1875054"/>
            <a:ext cx="10131537"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With the increase of the flight amount at a launch site, the greater the success rate at a launch site.</a:t>
            </a:r>
          </a:p>
          <a:p>
            <a:pPr>
              <a:lnSpc>
                <a:spcPct val="100000"/>
              </a:lnSpc>
              <a:spcBef>
                <a:spcPts val="1400"/>
              </a:spcBef>
            </a:pPr>
            <a:r>
              <a:rPr lang="en-US" sz="2200" dirty="0">
                <a:solidFill>
                  <a:schemeClr val="accent3">
                    <a:lumMod val="25000"/>
                  </a:schemeClr>
                </a:solidFill>
                <a:latin typeface="Abadi" panose="020B0604020104020204" pitchFamily="34" charset="0"/>
              </a:rPr>
              <a:t>Launch success rate in general shows increase over the years.</a:t>
            </a:r>
          </a:p>
          <a:p>
            <a:pPr>
              <a:lnSpc>
                <a:spcPct val="100000"/>
              </a:lnSpc>
              <a:spcBef>
                <a:spcPts val="1400"/>
              </a:spcBef>
            </a:pPr>
            <a:r>
              <a:rPr lang="en-US" sz="2200" dirty="0">
                <a:solidFill>
                  <a:schemeClr val="accent3">
                    <a:lumMod val="25000"/>
                  </a:schemeClr>
                </a:solidFill>
                <a:latin typeface="Abadi" panose="020B0604020104020204" pitchFamily="34" charset="0"/>
              </a:rPr>
              <a:t>Orbits ES-L1, GEO, HEO, SSO had the most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The launch sites are nearer to the highways and railways, possibly for transportation, but also far away from cities for safety.</a:t>
            </a: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Success rate can be linked to payload mass as the lighter payloads generally proved to be more successful than the heavier payloads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515600"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000" dirty="0">
                <a:solidFill>
                  <a:schemeClr val="accent3">
                    <a:lumMod val="25000"/>
                  </a:schemeClr>
                </a:solidFill>
                <a:latin typeface="Abadi"/>
              </a:rPr>
              <a:t>Data collection was performed in two ways: </a:t>
            </a:r>
            <a:r>
              <a:rPr lang="hr-HR" sz="8000" dirty="0">
                <a:solidFill>
                  <a:schemeClr val="accent3">
                    <a:lumMod val="25000"/>
                  </a:schemeClr>
                </a:solidFill>
                <a:latin typeface="Abadi"/>
              </a:rPr>
              <a:t>requesting data from the SpaceX API and webscrapinglaunch data from a Wikipedia page</a:t>
            </a:r>
            <a:endParaRPr lang="en-US" sz="8000" dirty="0">
              <a:solidFill>
                <a:schemeClr val="accent3">
                  <a:lumMod val="25000"/>
                </a:schemeClr>
              </a:solidFill>
              <a:latin typeface="Abadi"/>
            </a:endParaRPr>
          </a:p>
          <a:p>
            <a:pPr>
              <a:lnSpc>
                <a:spcPct val="120000"/>
              </a:lnSpc>
              <a:spcBef>
                <a:spcPts val="1400"/>
              </a:spcBef>
            </a:pPr>
            <a:r>
              <a:rPr lang="hr-HR" sz="8000" dirty="0">
                <a:solidFill>
                  <a:schemeClr val="accent3">
                    <a:lumMod val="25000"/>
                  </a:schemeClr>
                </a:solidFill>
                <a:latin typeface="Abadi"/>
              </a:rPr>
              <a:t>Data wrangling was performed to transform</a:t>
            </a:r>
            <a:r>
              <a:rPr lang="en-GB" sz="8000" dirty="0">
                <a:solidFill>
                  <a:schemeClr val="accent3">
                    <a:lumMod val="25000"/>
                  </a:schemeClr>
                </a:solidFill>
                <a:latin typeface="Abadi"/>
              </a:rPr>
              <a:t> </a:t>
            </a:r>
            <a:r>
              <a:rPr lang="hr-HR" sz="8000" dirty="0">
                <a:solidFill>
                  <a:schemeClr val="accent3">
                    <a:lumMod val="25000"/>
                  </a:schemeClr>
                </a:solidFill>
                <a:latin typeface="Abadi"/>
              </a:rPr>
              <a:t>and</a:t>
            </a:r>
            <a:r>
              <a:rPr lang="en-GB" sz="8000" dirty="0">
                <a:solidFill>
                  <a:schemeClr val="accent3">
                    <a:lumMod val="25000"/>
                  </a:schemeClr>
                </a:solidFill>
                <a:latin typeface="Abadi"/>
              </a:rPr>
              <a:t> </a:t>
            </a:r>
            <a:r>
              <a:rPr lang="hr-HR" sz="8000" dirty="0">
                <a:solidFill>
                  <a:schemeClr val="accent3">
                    <a:lumMod val="25000"/>
                  </a:schemeClr>
                </a:solidFill>
                <a:latin typeface="Abadi"/>
              </a:rPr>
              <a:t>clean</a:t>
            </a:r>
            <a:r>
              <a:rPr lang="en-GB" sz="8000" dirty="0">
                <a:solidFill>
                  <a:schemeClr val="accent3">
                    <a:lumMod val="25000"/>
                  </a:schemeClr>
                </a:solidFill>
                <a:latin typeface="Abadi"/>
              </a:rPr>
              <a:t> </a:t>
            </a:r>
            <a:r>
              <a:rPr lang="hr-HR" sz="8000" dirty="0">
                <a:solidFill>
                  <a:schemeClr val="accent3">
                    <a:lumMod val="25000"/>
                  </a:schemeClr>
                </a:solidFill>
                <a:latin typeface="Abadi"/>
              </a:rPr>
              <a:t>the</a:t>
            </a:r>
            <a:r>
              <a:rPr lang="en-GB" sz="8000" dirty="0">
                <a:solidFill>
                  <a:schemeClr val="accent3">
                    <a:lumMod val="25000"/>
                  </a:schemeClr>
                </a:solidFill>
                <a:latin typeface="Abadi"/>
              </a:rPr>
              <a:t> </a:t>
            </a:r>
            <a:r>
              <a:rPr lang="hr-HR" sz="8000" dirty="0">
                <a:solidFill>
                  <a:schemeClr val="accent3">
                    <a:lumMod val="25000"/>
                  </a:schemeClr>
                </a:solidFill>
                <a:latin typeface="Abadi"/>
              </a:rPr>
              <a:t>data using Python's pandas library </a:t>
            </a:r>
            <a:endParaRPr lang="en-GB" sz="8000" dirty="0">
              <a:solidFill>
                <a:schemeClr val="accent3">
                  <a:lumMod val="25000"/>
                </a:schemeClr>
              </a:solidFill>
              <a:latin typeface="Abadi"/>
            </a:endParaRPr>
          </a:p>
          <a:p>
            <a:pPr>
              <a:lnSpc>
                <a:spcPct val="120000"/>
              </a:lnSpc>
              <a:spcBef>
                <a:spcPts val="1400"/>
              </a:spcBef>
            </a:pPr>
            <a:r>
              <a:rPr lang="en-GB" sz="8000" dirty="0">
                <a:solidFill>
                  <a:schemeClr val="accent3">
                    <a:lumMod val="25000"/>
                  </a:schemeClr>
                </a:solidFill>
                <a:latin typeface="Abadi"/>
              </a:rPr>
              <a:t>E</a:t>
            </a:r>
            <a:r>
              <a:rPr lang="hr-HR" sz="8000" dirty="0">
                <a:solidFill>
                  <a:schemeClr val="accent3">
                    <a:lumMod val="25000"/>
                  </a:schemeClr>
                </a:solidFill>
                <a:latin typeface="Abadi"/>
              </a:rPr>
              <a:t>xploratory data analysis (EDA) was </a:t>
            </a:r>
            <a:r>
              <a:rPr lang="en-GB" sz="8000" dirty="0">
                <a:solidFill>
                  <a:schemeClr val="accent3">
                    <a:lumMod val="25000"/>
                  </a:schemeClr>
                </a:solidFill>
                <a:latin typeface="Abadi"/>
              </a:rPr>
              <a:t>then </a:t>
            </a:r>
            <a:r>
              <a:rPr lang="hr-HR" sz="8000" dirty="0">
                <a:solidFill>
                  <a:schemeClr val="accent3">
                    <a:lumMod val="25000"/>
                  </a:schemeClr>
                </a:solidFill>
                <a:latin typeface="Abadi"/>
              </a:rPr>
              <a:t>performed </a:t>
            </a:r>
            <a:r>
              <a:rPr lang="en-GB" sz="8000" dirty="0">
                <a:solidFill>
                  <a:schemeClr val="accent3">
                    <a:lumMod val="25000"/>
                  </a:schemeClr>
                </a:solidFill>
                <a:latin typeface="Abadi"/>
              </a:rPr>
              <a:t>on clean data </a:t>
            </a:r>
            <a:r>
              <a:rPr lang="hr-HR" sz="8000" dirty="0">
                <a:solidFill>
                  <a:schemeClr val="accent3">
                    <a:lumMod val="25000"/>
                  </a:schemeClr>
                </a:solidFill>
                <a:latin typeface="Abadi"/>
              </a:rPr>
              <a:t>using visualization tools such</a:t>
            </a:r>
            <a:r>
              <a:rPr lang="en-GB" sz="8000" dirty="0">
                <a:solidFill>
                  <a:schemeClr val="accent3">
                    <a:lumMod val="25000"/>
                  </a:schemeClr>
                </a:solidFill>
                <a:latin typeface="Abadi"/>
              </a:rPr>
              <a:t> </a:t>
            </a:r>
            <a:r>
              <a:rPr lang="hr-HR" sz="8000" dirty="0">
                <a:solidFill>
                  <a:schemeClr val="accent3">
                    <a:lumMod val="25000"/>
                  </a:schemeClr>
                </a:solidFill>
                <a:latin typeface="Abadi"/>
              </a:rPr>
              <a:t>as</a:t>
            </a:r>
            <a:r>
              <a:rPr lang="en-GB" sz="8000" dirty="0">
                <a:solidFill>
                  <a:schemeClr val="accent3">
                    <a:lumMod val="25000"/>
                  </a:schemeClr>
                </a:solidFill>
                <a:latin typeface="Abadi"/>
              </a:rPr>
              <a:t> </a:t>
            </a:r>
            <a:r>
              <a:rPr lang="hr-HR" sz="8000" dirty="0">
                <a:solidFill>
                  <a:schemeClr val="accent3">
                    <a:lumMod val="25000"/>
                  </a:schemeClr>
                </a:solidFill>
                <a:latin typeface="Abadi"/>
              </a:rPr>
              <a:t>Python's matplotlib and seaborn libraries, </a:t>
            </a:r>
            <a:r>
              <a:rPr lang="en-GB" sz="8000" dirty="0">
                <a:solidFill>
                  <a:schemeClr val="accent3">
                    <a:lumMod val="25000"/>
                  </a:schemeClr>
                </a:solidFill>
                <a:latin typeface="Abadi"/>
              </a:rPr>
              <a:t>and some questions were answered</a:t>
            </a:r>
            <a:r>
              <a:rPr lang="hr-HR" sz="8000" dirty="0">
                <a:solidFill>
                  <a:schemeClr val="accent3">
                    <a:lumMod val="25000"/>
                  </a:schemeClr>
                </a:solidFill>
                <a:latin typeface="Abadi"/>
              </a:rPr>
              <a:t> using SQL queries. </a:t>
            </a:r>
            <a:endParaRPr lang="en-GB" sz="8000" dirty="0">
              <a:solidFill>
                <a:schemeClr val="accent3">
                  <a:lumMod val="25000"/>
                </a:schemeClr>
              </a:solidFill>
              <a:latin typeface="Abadi"/>
            </a:endParaRPr>
          </a:p>
          <a:p>
            <a:pPr>
              <a:lnSpc>
                <a:spcPct val="120000"/>
              </a:lnSpc>
              <a:spcBef>
                <a:spcPts val="1400"/>
              </a:spcBef>
            </a:pPr>
            <a:r>
              <a:rPr lang="en-GB" sz="8000" dirty="0">
                <a:solidFill>
                  <a:schemeClr val="accent3">
                    <a:lumMod val="25000"/>
                  </a:schemeClr>
                </a:solidFill>
                <a:latin typeface="Abadi"/>
              </a:rPr>
              <a:t>Visualization of results was performed using </a:t>
            </a:r>
            <a:r>
              <a:rPr lang="hr-HR" sz="8000" dirty="0">
                <a:solidFill>
                  <a:schemeClr val="accent3">
                    <a:lumMod val="25000"/>
                  </a:schemeClr>
                </a:solidFill>
                <a:latin typeface="Abadi"/>
              </a:rPr>
              <a:t>Folium</a:t>
            </a:r>
            <a:r>
              <a:rPr lang="en-GB" sz="8000" dirty="0">
                <a:solidFill>
                  <a:schemeClr val="accent3">
                    <a:lumMod val="25000"/>
                  </a:schemeClr>
                </a:solidFill>
                <a:latin typeface="Abadi"/>
              </a:rPr>
              <a:t> </a:t>
            </a:r>
            <a:r>
              <a:rPr lang="hr-HR" sz="8000" dirty="0">
                <a:solidFill>
                  <a:schemeClr val="accent3">
                    <a:lumMod val="25000"/>
                  </a:schemeClr>
                </a:solidFill>
                <a:latin typeface="Abadi"/>
              </a:rPr>
              <a:t>for</a:t>
            </a:r>
            <a:r>
              <a:rPr lang="en-GB" sz="8000" dirty="0">
                <a:solidFill>
                  <a:schemeClr val="accent3">
                    <a:lumMod val="25000"/>
                  </a:schemeClr>
                </a:solidFill>
                <a:latin typeface="Abadi"/>
              </a:rPr>
              <a:t> </a:t>
            </a:r>
            <a:r>
              <a:rPr lang="hr-HR" sz="8000" dirty="0">
                <a:solidFill>
                  <a:schemeClr val="accent3">
                    <a:lumMod val="25000"/>
                  </a:schemeClr>
                </a:solidFill>
                <a:latin typeface="Abadi"/>
              </a:rPr>
              <a:t>creating maps while Plotly Dash was used to create interactive data visualizations. </a:t>
            </a:r>
            <a:endParaRPr lang="en-GB" sz="8000" dirty="0">
              <a:solidFill>
                <a:schemeClr val="accent3">
                  <a:lumMod val="25000"/>
                </a:schemeClr>
              </a:solidFill>
              <a:latin typeface="Abadi"/>
            </a:endParaRPr>
          </a:p>
          <a:p>
            <a:pPr>
              <a:lnSpc>
                <a:spcPct val="120000"/>
              </a:lnSpc>
              <a:spcBef>
                <a:spcPts val="1400"/>
              </a:spcBef>
            </a:pPr>
            <a:r>
              <a:rPr lang="en-GB" sz="8000" dirty="0">
                <a:solidFill>
                  <a:schemeClr val="accent3">
                    <a:lumMod val="25000"/>
                  </a:schemeClr>
                </a:solidFill>
                <a:latin typeface="Abadi"/>
              </a:rPr>
              <a:t>Predictive analysis was performed using f</a:t>
            </a:r>
            <a:r>
              <a:rPr lang="hr-HR" sz="8000" dirty="0">
                <a:solidFill>
                  <a:schemeClr val="accent3">
                    <a:lumMod val="25000"/>
                  </a:schemeClr>
                </a:solidFill>
                <a:latin typeface="Abadi"/>
              </a:rPr>
              <a:t>our different machine learning classification models</a:t>
            </a:r>
            <a:r>
              <a:rPr lang="en-GB" sz="8000" dirty="0">
                <a:solidFill>
                  <a:schemeClr val="accent3">
                    <a:lumMod val="25000"/>
                  </a:schemeClr>
                </a:solidFill>
                <a:latin typeface="Abadi"/>
              </a:rPr>
              <a:t> (</a:t>
            </a:r>
            <a:r>
              <a:rPr lang="hr-HR" sz="8000" dirty="0">
                <a:solidFill>
                  <a:schemeClr val="accent3">
                    <a:lumMod val="25000"/>
                  </a:schemeClr>
                </a:solidFill>
                <a:latin typeface="Abadi"/>
              </a:rPr>
              <a:t>logistic regression, support vector machines, k-nearest neighbour and</a:t>
            </a:r>
            <a:r>
              <a:rPr lang="en-GB" sz="8000" dirty="0">
                <a:solidFill>
                  <a:schemeClr val="accent3">
                    <a:lumMod val="25000"/>
                  </a:schemeClr>
                </a:solidFill>
                <a:latin typeface="Abadi"/>
              </a:rPr>
              <a:t> </a:t>
            </a:r>
            <a:r>
              <a:rPr lang="hr-HR" sz="8000" dirty="0">
                <a:solidFill>
                  <a:schemeClr val="accent3">
                    <a:lumMod val="25000"/>
                  </a:schemeClr>
                </a:solidFill>
                <a:latin typeface="Abadi"/>
              </a:rPr>
              <a:t>decision</a:t>
            </a:r>
            <a:r>
              <a:rPr lang="en-GB" sz="8000" dirty="0">
                <a:solidFill>
                  <a:schemeClr val="accent3">
                    <a:lumMod val="25000"/>
                  </a:schemeClr>
                </a:solidFill>
                <a:latin typeface="Abadi"/>
              </a:rPr>
              <a:t> </a:t>
            </a:r>
            <a:r>
              <a:rPr lang="hr-HR" sz="8000" dirty="0">
                <a:solidFill>
                  <a:schemeClr val="accent3">
                    <a:lumMod val="25000"/>
                  </a:schemeClr>
                </a:solidFill>
                <a:latin typeface="Abadi"/>
              </a:rPr>
              <a:t>tree</a:t>
            </a:r>
            <a:r>
              <a:rPr lang="en-GB" sz="8000" dirty="0">
                <a:solidFill>
                  <a:schemeClr val="accent3">
                    <a:lumMod val="25000"/>
                  </a:schemeClr>
                </a:solidFill>
                <a:latin typeface="Abadi"/>
              </a:rPr>
              <a:t> </a:t>
            </a:r>
            <a:r>
              <a:rPr lang="hr-HR" sz="8000" dirty="0">
                <a:solidFill>
                  <a:schemeClr val="accent3">
                    <a:lumMod val="25000"/>
                  </a:schemeClr>
                </a:solidFill>
                <a:latin typeface="Abadi"/>
              </a:rPr>
              <a:t>classifier</a:t>
            </a:r>
            <a:r>
              <a:rPr lang="en-GB" sz="8000" dirty="0">
                <a:solidFill>
                  <a:schemeClr val="accent3">
                    <a:lumMod val="25000"/>
                  </a:schemeClr>
                </a:solidFill>
                <a:latin typeface="Abadi"/>
              </a:rPr>
              <a:t>).</a:t>
            </a:r>
            <a:r>
              <a:rPr lang="hr-HR" sz="8000" dirty="0">
                <a:solidFill>
                  <a:schemeClr val="accent3">
                    <a:lumMod val="25000"/>
                  </a:schemeClr>
                </a:solidFill>
                <a:latin typeface="Abadi"/>
              </a:rPr>
              <a:t> Each model was trained, tuned and evaluated to find the best one.</a:t>
            </a:r>
          </a:p>
          <a:p>
            <a:pPr>
              <a:lnSpc>
                <a:spcPct val="100000"/>
              </a:lnSpc>
              <a:spcBef>
                <a:spcPts val="1400"/>
              </a:spcBef>
            </a:pPr>
            <a:endParaRPr lang="en-US" sz="2000" dirty="0">
              <a:solidFill>
                <a:schemeClr val="accent3">
                  <a:lumMod val="25000"/>
                </a:schemeClr>
              </a:solidFill>
              <a:latin typeface="Abadi"/>
            </a:endParaRPr>
          </a:p>
          <a:p>
            <a:pPr>
              <a:lnSpc>
                <a:spcPct val="100000"/>
              </a:lnSpc>
              <a:spcBef>
                <a:spcPts val="1400"/>
              </a:spcBef>
            </a:pPr>
            <a:endParaRPr lang="en-US" sz="2000" dirty="0">
              <a:solidFill>
                <a:schemeClr val="accent3">
                  <a:lumMod val="25000"/>
                </a:schemeClr>
              </a:solidFill>
              <a:latin typeface="Abadi"/>
            </a:endParaRPr>
          </a:p>
          <a:p>
            <a:pPr>
              <a:lnSpc>
                <a:spcPct val="100000"/>
              </a:lnSpc>
              <a:spcBef>
                <a:spcPts val="1400"/>
              </a:spcBef>
            </a:pPr>
            <a:endParaRPr lang="en-US" sz="20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9" name="TextBox 8">
            <a:extLst>
              <a:ext uri="{FF2B5EF4-FFF2-40B4-BE49-F238E27FC236}">
                <a16:creationId xmlns:a16="http://schemas.microsoft.com/office/drawing/2014/main" id="{4781CBB6-08A0-D9C0-2B43-E6CF8C23CC1D}"/>
              </a:ext>
            </a:extLst>
          </p:cNvPr>
          <p:cNvSpPr txBox="1"/>
          <p:nvPr/>
        </p:nvSpPr>
        <p:spPr>
          <a:xfrm>
            <a:off x="734028" y="1470480"/>
            <a:ext cx="10551583" cy="3447098"/>
          </a:xfrm>
          <a:prstGeom prst="rect">
            <a:avLst/>
          </a:prstGeom>
          <a:noFill/>
        </p:spPr>
        <p:txBody>
          <a:bodyPr wrap="square">
            <a:spAutoFit/>
          </a:bodyPr>
          <a:lstStyle/>
          <a:p>
            <a:r>
              <a:rPr lang="en-US" sz="2000" b="0" i="0" dirty="0">
                <a:solidFill>
                  <a:srgbClr val="292929"/>
                </a:solidFill>
                <a:effectLst/>
                <a:latin typeface="Abadi" panose="020B0604020104020204" pitchFamily="34" charset="0"/>
              </a:rPr>
              <a:t>The data was collected using </a:t>
            </a:r>
            <a:r>
              <a:rPr lang="en-US" sz="2000" dirty="0">
                <a:solidFill>
                  <a:srgbClr val="292929"/>
                </a:solidFill>
                <a:latin typeface="Abadi" panose="020B0604020104020204" pitchFamily="34" charset="0"/>
              </a:rPr>
              <a:t>following</a:t>
            </a:r>
            <a:r>
              <a:rPr lang="en-US" sz="2000" b="0" i="0" dirty="0">
                <a:solidFill>
                  <a:srgbClr val="292929"/>
                </a:solidFill>
                <a:effectLst/>
                <a:latin typeface="Abadi" panose="020B0604020104020204" pitchFamily="34" charset="0"/>
              </a:rPr>
              <a:t> methods:</a:t>
            </a:r>
          </a:p>
          <a:p>
            <a:endParaRPr lang="en-US" sz="2000" b="0" i="0" dirty="0">
              <a:solidFill>
                <a:srgbClr val="292929"/>
              </a:solidFill>
              <a:effectLst/>
              <a:latin typeface="Abadi" panose="020B0604020104020204" pitchFamily="34" charset="0"/>
            </a:endParaRPr>
          </a:p>
          <a:p>
            <a:pPr marL="285750" indent="-285750">
              <a:buFont typeface="Arial" panose="020B0604020202020204" pitchFamily="34" charset="0"/>
              <a:buChar char="•"/>
            </a:pPr>
            <a:r>
              <a:rPr lang="en-US" sz="2000" b="0" i="0" dirty="0">
                <a:solidFill>
                  <a:srgbClr val="292929"/>
                </a:solidFill>
                <a:effectLst/>
                <a:latin typeface="Abadi" panose="020B0604020104020204" pitchFamily="34" charset="0"/>
              </a:rPr>
              <a:t>Data collection was done using get request to the SpaceX API. Then, the response content was decoded as a Json using .</a:t>
            </a:r>
            <a:r>
              <a:rPr lang="en-US" sz="2000" b="0" i="0" dirty="0" err="1">
                <a:solidFill>
                  <a:srgbClr val="292929"/>
                </a:solidFill>
                <a:effectLst/>
                <a:latin typeface="Abadi" panose="020B0604020104020204" pitchFamily="34" charset="0"/>
              </a:rPr>
              <a:t>json</a:t>
            </a:r>
            <a:r>
              <a:rPr lang="en-US" sz="2000" b="0" i="0" dirty="0">
                <a:solidFill>
                  <a:srgbClr val="292929"/>
                </a:solidFill>
                <a:effectLst/>
                <a:latin typeface="Abadi" panose="020B0604020104020204" pitchFamily="34" charset="0"/>
              </a:rPr>
              <a:t>() function call and turn it into a pandas </a:t>
            </a:r>
            <a:r>
              <a:rPr lang="en-US" sz="2000" b="0" i="0" dirty="0" err="1">
                <a:solidFill>
                  <a:srgbClr val="292929"/>
                </a:solidFill>
                <a:effectLst/>
                <a:latin typeface="Abadi" panose="020B0604020104020204" pitchFamily="34" charset="0"/>
              </a:rPr>
              <a:t>dataframe</a:t>
            </a:r>
            <a:r>
              <a:rPr lang="en-US" sz="2000" b="0" i="0" dirty="0">
                <a:solidFill>
                  <a:srgbClr val="292929"/>
                </a:solidFill>
                <a:effectLst/>
                <a:latin typeface="Abadi" panose="020B0604020104020204" pitchFamily="34" charset="0"/>
              </a:rPr>
              <a:t> using .</a:t>
            </a:r>
            <a:r>
              <a:rPr lang="en-US" sz="2000" b="0" i="0" dirty="0" err="1">
                <a:solidFill>
                  <a:srgbClr val="292929"/>
                </a:solidFill>
                <a:effectLst/>
                <a:latin typeface="Abadi" panose="020B0604020104020204" pitchFamily="34" charset="0"/>
              </a:rPr>
              <a:t>json_normalize</a:t>
            </a:r>
            <a:r>
              <a:rPr lang="en-US" sz="2000" b="0" i="0" dirty="0">
                <a:solidFill>
                  <a:srgbClr val="292929"/>
                </a:solidFill>
                <a:effectLst/>
                <a:latin typeface="Abadi" panose="020B0604020104020204" pitchFamily="34" charset="0"/>
              </a:rPr>
              <a:t>(). Data were afterwards cleaned, checked for missing values </a:t>
            </a:r>
            <a:r>
              <a:rPr lang="en-US" sz="2000" dirty="0">
                <a:solidFill>
                  <a:srgbClr val="292929"/>
                </a:solidFill>
                <a:latin typeface="Abadi" panose="020B0604020104020204" pitchFamily="34" charset="0"/>
              </a:rPr>
              <a:t>that were filled where </a:t>
            </a:r>
            <a:r>
              <a:rPr lang="en-US" sz="2000" b="0" i="0" dirty="0">
                <a:solidFill>
                  <a:srgbClr val="292929"/>
                </a:solidFill>
                <a:effectLst/>
                <a:latin typeface="Abadi" panose="020B0604020104020204" pitchFamily="34" charset="0"/>
              </a:rPr>
              <a:t>necessary.</a:t>
            </a:r>
          </a:p>
          <a:p>
            <a:pPr marL="285750" indent="-285750">
              <a:buFont typeface="Arial" panose="020B0604020202020204" pitchFamily="34" charset="0"/>
              <a:buChar char="•"/>
            </a:pPr>
            <a:r>
              <a:rPr lang="en-US" sz="2000" dirty="0">
                <a:solidFill>
                  <a:srgbClr val="292929"/>
                </a:solidFill>
                <a:latin typeface="Abadi" panose="020B0604020104020204" pitchFamily="34" charset="0"/>
              </a:rPr>
              <a:t>Also, data collection was performed using web scraping </a:t>
            </a:r>
            <a:r>
              <a:rPr lang="en-US" sz="2000" b="0" i="0" dirty="0">
                <a:solidFill>
                  <a:srgbClr val="292929"/>
                </a:solidFill>
                <a:effectLst/>
                <a:latin typeface="Abadi" panose="020B0604020104020204" pitchFamily="34" charset="0"/>
              </a:rPr>
              <a:t>from Wikipedia (</a:t>
            </a:r>
            <a:r>
              <a:rPr lang="en-US" sz="2000" b="0" i="0" dirty="0">
                <a:solidFill>
                  <a:srgbClr val="292929"/>
                </a:solidFill>
                <a:effectLst/>
                <a:latin typeface="Abadi" panose="020B0604020104020204" pitchFamily="34" charset="0"/>
                <a:hlinkClick r:id="rId3"/>
              </a:rPr>
              <a:t>https://en.wikipedia.org/wiki/List_of_Falcon_9_and_Falcon_Heavy_launches</a:t>
            </a:r>
            <a:r>
              <a:rPr lang="en-US" sz="2000" b="0" i="0" dirty="0">
                <a:solidFill>
                  <a:srgbClr val="292929"/>
                </a:solidFill>
                <a:effectLst/>
                <a:latin typeface="Abadi" panose="020B0604020104020204" pitchFamily="34" charset="0"/>
              </a:rPr>
              <a:t>) for Falcon 9 launch records with </a:t>
            </a:r>
            <a:r>
              <a:rPr lang="en-US" sz="2000" b="0" i="0" dirty="0" err="1">
                <a:solidFill>
                  <a:srgbClr val="292929"/>
                </a:solidFill>
                <a:effectLst/>
                <a:latin typeface="Abadi" panose="020B0604020104020204" pitchFamily="34" charset="0"/>
              </a:rPr>
              <a:t>BeautifulSoup</a:t>
            </a:r>
            <a:r>
              <a:rPr lang="en-US" sz="2000" b="0" i="0" dirty="0">
                <a:solidFill>
                  <a:srgbClr val="292929"/>
                </a:solidFill>
                <a:effectLst/>
                <a:latin typeface="Abadi" panose="020B0604020104020204" pitchFamily="34" charset="0"/>
              </a:rPr>
              <a:t>. Launch records were extracted as HTML table, table was parsed and converted to pandas </a:t>
            </a:r>
            <a:r>
              <a:rPr lang="en-US" sz="2000" b="0" i="0" dirty="0" err="1">
                <a:solidFill>
                  <a:srgbClr val="292929"/>
                </a:solidFill>
                <a:effectLst/>
                <a:latin typeface="Abadi" panose="020B0604020104020204" pitchFamily="34" charset="0"/>
              </a:rPr>
              <a:t>dataframe</a:t>
            </a:r>
            <a:r>
              <a:rPr lang="en-US" sz="2000" b="0" i="0" dirty="0">
                <a:solidFill>
                  <a:srgbClr val="292929"/>
                </a:solidFill>
                <a:effectLst/>
                <a:latin typeface="Abadi" panose="020B0604020104020204" pitchFamily="34" charset="0"/>
              </a:rPr>
              <a:t> needed for further analysis.</a:t>
            </a:r>
            <a:br>
              <a:rPr lang="en-US" dirty="0"/>
            </a:br>
            <a:endParaRPr lang="hr-HR" dirty="0"/>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Get request was used to the SpaceX API to collect data, data were normalized, cleaned and some data wrangling and formatting was performed (extracting data only for Falcon 9 and replacing missing values for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with a mean value).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For details check GitHub URL: </a:t>
            </a:r>
            <a:r>
              <a:rPr lang="en-US" sz="2200" dirty="0">
                <a:solidFill>
                  <a:schemeClr val="accent3">
                    <a:lumMod val="25000"/>
                  </a:schemeClr>
                </a:solidFill>
                <a:latin typeface="Abadi" panose="020B0604020104020204" pitchFamily="34" charset="0"/>
                <a:hlinkClick r:id="rId3"/>
              </a:rPr>
              <a:t>https://github.com/mbacalja/SpaceX-Capstone-project/blob/main/Data-collection-api.ipynb</a:t>
            </a:r>
            <a:r>
              <a:rPr lang="en-US" sz="2200" dirty="0">
                <a:solidFill>
                  <a:schemeClr val="accent3">
                    <a:lumMod val="25000"/>
                  </a:schemeClr>
                </a:solidFill>
                <a:latin typeface="Abadi" panose="020B0604020104020204" pitchFamily="34" charset="0"/>
              </a:rPr>
              <a:t> </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5C74D0D1-9579-3F9C-BB86-57E9E8D6355F}"/>
              </a:ext>
            </a:extLst>
          </p:cNvPr>
          <p:cNvPicPr>
            <a:picLocks noChangeAspect="1"/>
          </p:cNvPicPr>
          <p:nvPr/>
        </p:nvPicPr>
        <p:blipFill>
          <a:blip r:embed="rId4"/>
          <a:stretch>
            <a:fillRect/>
          </a:stretch>
        </p:blipFill>
        <p:spPr>
          <a:xfrm>
            <a:off x="5972393" y="1800225"/>
            <a:ext cx="5203778" cy="611709"/>
          </a:xfrm>
          <a:prstGeom prst="rect">
            <a:avLst/>
          </a:prstGeom>
        </p:spPr>
      </p:pic>
      <p:pic>
        <p:nvPicPr>
          <p:cNvPr id="11" name="Picture 10">
            <a:extLst>
              <a:ext uri="{FF2B5EF4-FFF2-40B4-BE49-F238E27FC236}">
                <a16:creationId xmlns:a16="http://schemas.microsoft.com/office/drawing/2014/main" id="{5E9A47CC-ADFD-7AAD-BE99-E03F5FB4414E}"/>
              </a:ext>
            </a:extLst>
          </p:cNvPr>
          <p:cNvPicPr>
            <a:picLocks noChangeAspect="1"/>
          </p:cNvPicPr>
          <p:nvPr/>
        </p:nvPicPr>
        <p:blipFill>
          <a:blip r:embed="rId5"/>
          <a:stretch>
            <a:fillRect/>
          </a:stretch>
        </p:blipFill>
        <p:spPr>
          <a:xfrm>
            <a:off x="5972393" y="2492660"/>
            <a:ext cx="5463155" cy="416795"/>
          </a:xfrm>
          <a:prstGeom prst="rect">
            <a:avLst/>
          </a:prstGeom>
        </p:spPr>
      </p:pic>
      <p:pic>
        <p:nvPicPr>
          <p:cNvPr id="15" name="Picture 14">
            <a:extLst>
              <a:ext uri="{FF2B5EF4-FFF2-40B4-BE49-F238E27FC236}">
                <a16:creationId xmlns:a16="http://schemas.microsoft.com/office/drawing/2014/main" id="{97F52CB1-5431-BB2E-70B6-C08E7F9E9E96}"/>
              </a:ext>
            </a:extLst>
          </p:cNvPr>
          <p:cNvPicPr>
            <a:picLocks noChangeAspect="1"/>
          </p:cNvPicPr>
          <p:nvPr/>
        </p:nvPicPr>
        <p:blipFill>
          <a:blip r:embed="rId6"/>
          <a:stretch>
            <a:fillRect/>
          </a:stretch>
        </p:blipFill>
        <p:spPr>
          <a:xfrm>
            <a:off x="6027811" y="2998787"/>
            <a:ext cx="5407737" cy="697773"/>
          </a:xfrm>
          <a:prstGeom prst="rect">
            <a:avLst/>
          </a:prstGeom>
        </p:spPr>
      </p:pic>
      <p:pic>
        <p:nvPicPr>
          <p:cNvPr id="17" name="Picture 16">
            <a:extLst>
              <a:ext uri="{FF2B5EF4-FFF2-40B4-BE49-F238E27FC236}">
                <a16:creationId xmlns:a16="http://schemas.microsoft.com/office/drawing/2014/main" id="{741C5C0E-0956-200B-0659-DE40058C4AE4}"/>
              </a:ext>
            </a:extLst>
          </p:cNvPr>
          <p:cNvPicPr>
            <a:picLocks noChangeAspect="1"/>
          </p:cNvPicPr>
          <p:nvPr/>
        </p:nvPicPr>
        <p:blipFill>
          <a:blip r:embed="rId7"/>
          <a:stretch>
            <a:fillRect/>
          </a:stretch>
        </p:blipFill>
        <p:spPr>
          <a:xfrm>
            <a:off x="5972393" y="3690128"/>
            <a:ext cx="5461000" cy="619289"/>
          </a:xfrm>
          <a:prstGeom prst="rect">
            <a:avLst/>
          </a:prstGeom>
        </p:spPr>
      </p:pic>
      <p:pic>
        <p:nvPicPr>
          <p:cNvPr id="19" name="Picture 18">
            <a:extLst>
              <a:ext uri="{FF2B5EF4-FFF2-40B4-BE49-F238E27FC236}">
                <a16:creationId xmlns:a16="http://schemas.microsoft.com/office/drawing/2014/main" id="{6200DD40-4FED-AC84-19EC-6E652C105084}"/>
              </a:ext>
            </a:extLst>
          </p:cNvPr>
          <p:cNvPicPr>
            <a:picLocks noChangeAspect="1"/>
          </p:cNvPicPr>
          <p:nvPr/>
        </p:nvPicPr>
        <p:blipFill>
          <a:blip r:embed="rId8"/>
          <a:stretch>
            <a:fillRect/>
          </a:stretch>
        </p:blipFill>
        <p:spPr>
          <a:xfrm>
            <a:off x="5972394" y="4420145"/>
            <a:ext cx="5203778" cy="516271"/>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4575864"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scrapping was done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and Falcon 9 launch records HTML table from Wikipedia was extracted.</a:t>
            </a:r>
          </a:p>
          <a:p>
            <a:pPr>
              <a:lnSpc>
                <a:spcPct val="100000"/>
              </a:lnSpc>
              <a:spcBef>
                <a:spcPts val="1400"/>
              </a:spcBef>
            </a:pPr>
            <a:r>
              <a:rPr lang="en-US" sz="2200" dirty="0">
                <a:solidFill>
                  <a:schemeClr val="accent3">
                    <a:lumMod val="25000"/>
                  </a:schemeClr>
                </a:solidFill>
                <a:latin typeface="Abadi"/>
              </a:rPr>
              <a:t>Table with Falcon 9 launch data was parsed and converted into a pandas </a:t>
            </a:r>
            <a:r>
              <a:rPr lang="en-US" sz="2200" dirty="0" err="1">
                <a:solidFill>
                  <a:schemeClr val="accent3">
                    <a:lumMod val="25000"/>
                  </a:schemeClr>
                </a:solidFill>
                <a:latin typeface="Abadi"/>
              </a:rPr>
              <a:t>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For details check GitHub URL: </a:t>
            </a:r>
            <a:r>
              <a:rPr lang="en-US" sz="2200" dirty="0">
                <a:solidFill>
                  <a:schemeClr val="accent3">
                    <a:lumMod val="25000"/>
                  </a:schemeClr>
                </a:solidFill>
                <a:latin typeface="Abadi" panose="020B0604020104020204" pitchFamily="34" charset="0"/>
                <a:hlinkClick r:id="rId3"/>
              </a:rPr>
              <a:t>https://github.com/mbacalja/SpaceX-Capstone-project/blob/main/Data-collection-webscraping.ipynb</a:t>
            </a:r>
            <a:r>
              <a:rPr lang="en-US" sz="2200" dirty="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9" name="Picture 8">
            <a:extLst>
              <a:ext uri="{FF2B5EF4-FFF2-40B4-BE49-F238E27FC236}">
                <a16:creationId xmlns:a16="http://schemas.microsoft.com/office/drawing/2014/main" id="{1F155D8B-B45A-E4F8-E9C8-7CA49447DD73}"/>
              </a:ext>
            </a:extLst>
          </p:cNvPr>
          <p:cNvPicPr>
            <a:picLocks noChangeAspect="1"/>
          </p:cNvPicPr>
          <p:nvPr/>
        </p:nvPicPr>
        <p:blipFill>
          <a:blip r:embed="rId4"/>
          <a:stretch>
            <a:fillRect/>
          </a:stretch>
        </p:blipFill>
        <p:spPr>
          <a:xfrm>
            <a:off x="5749924" y="1677872"/>
            <a:ext cx="5519665" cy="800215"/>
          </a:xfrm>
          <a:prstGeom prst="rect">
            <a:avLst/>
          </a:prstGeom>
        </p:spPr>
      </p:pic>
      <p:pic>
        <p:nvPicPr>
          <p:cNvPr id="12" name="Picture 11">
            <a:extLst>
              <a:ext uri="{FF2B5EF4-FFF2-40B4-BE49-F238E27FC236}">
                <a16:creationId xmlns:a16="http://schemas.microsoft.com/office/drawing/2014/main" id="{7A1544D5-3FDC-20D3-4776-D189BD9AE7C8}"/>
              </a:ext>
            </a:extLst>
          </p:cNvPr>
          <p:cNvPicPr>
            <a:picLocks noChangeAspect="1"/>
          </p:cNvPicPr>
          <p:nvPr/>
        </p:nvPicPr>
        <p:blipFill>
          <a:blip r:embed="rId5"/>
          <a:stretch>
            <a:fillRect/>
          </a:stretch>
        </p:blipFill>
        <p:spPr>
          <a:xfrm>
            <a:off x="5215770" y="2610786"/>
            <a:ext cx="6315829" cy="680748"/>
          </a:xfrm>
          <a:prstGeom prst="rect">
            <a:avLst/>
          </a:prstGeom>
        </p:spPr>
      </p:pic>
      <p:pic>
        <p:nvPicPr>
          <p:cNvPr id="14" name="Picture 13">
            <a:extLst>
              <a:ext uri="{FF2B5EF4-FFF2-40B4-BE49-F238E27FC236}">
                <a16:creationId xmlns:a16="http://schemas.microsoft.com/office/drawing/2014/main" id="{CD2C34A5-8B88-7436-8CA9-EDFB817BEB59}"/>
              </a:ext>
            </a:extLst>
          </p:cNvPr>
          <p:cNvPicPr>
            <a:picLocks noChangeAspect="1"/>
          </p:cNvPicPr>
          <p:nvPr/>
        </p:nvPicPr>
        <p:blipFill>
          <a:blip r:embed="rId6"/>
          <a:stretch>
            <a:fillRect/>
          </a:stretch>
        </p:blipFill>
        <p:spPr>
          <a:xfrm>
            <a:off x="5770192" y="3317944"/>
            <a:ext cx="5601070" cy="1909917"/>
          </a:xfrm>
          <a:prstGeom prst="rect">
            <a:avLst/>
          </a:prstGeom>
        </p:spPr>
      </p:pic>
      <p:pic>
        <p:nvPicPr>
          <p:cNvPr id="16" name="Picture 15">
            <a:extLst>
              <a:ext uri="{FF2B5EF4-FFF2-40B4-BE49-F238E27FC236}">
                <a16:creationId xmlns:a16="http://schemas.microsoft.com/office/drawing/2014/main" id="{C427E3F1-BEF2-3C55-91EC-FDB46C0757EC}"/>
              </a:ext>
            </a:extLst>
          </p:cNvPr>
          <p:cNvPicPr>
            <a:picLocks noChangeAspect="1"/>
          </p:cNvPicPr>
          <p:nvPr/>
        </p:nvPicPr>
        <p:blipFill>
          <a:blip r:embed="rId7"/>
          <a:stretch>
            <a:fillRect/>
          </a:stretch>
        </p:blipFill>
        <p:spPr>
          <a:xfrm>
            <a:off x="5749924" y="5242048"/>
            <a:ext cx="5334274" cy="571529"/>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1262</TotalTime>
  <Words>2621</Words>
  <Application>Microsoft Office PowerPoint</Application>
  <PresentationFormat>Widescreen</PresentationFormat>
  <Paragraphs>229</Paragraphs>
  <Slides>46</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Abadi</vt:lpstr>
      <vt:lpstr>Arial</vt:lpstr>
      <vt:lpstr>ArialMT</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Mirjana Bacalja</cp:lastModifiedBy>
  <cp:revision>251</cp:revision>
  <dcterms:created xsi:type="dcterms:W3CDTF">2021-04-29T18:58:34Z</dcterms:created>
  <dcterms:modified xsi:type="dcterms:W3CDTF">2024-08-07T16:23:24Z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